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9753600" cy="7315200"/>
  <p:notesSz cx="6858000" cy="9144000"/>
  <p:embeddedFontLst>
    <p:embeddedFont>
      <p:font typeface="Calibri (MS)" panose="020B0604020202020204" charset="0"/>
      <p:regular r:id="rId11"/>
    </p:embeddedFont>
    <p:embeddedFont>
      <p:font typeface="Calibri (MS) Bold" panose="020B0604020202020204" charset="0"/>
      <p:regular r:id="rId12"/>
    </p:embeddedFont>
    <p:embeddedFont>
      <p:font typeface="IBM Plex Sans" panose="020B0503050203000203" pitchFamily="34" charset="0"/>
      <p:regular r:id="rId13"/>
    </p:embeddedFont>
    <p:embeddedFont>
      <p:font typeface="IBM Plex Sans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5" d="100"/>
          <a:sy n="75" d="100"/>
        </p:scale>
        <p:origin x="15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1520" y="568722"/>
            <a:ext cx="8290560" cy="3088878"/>
            <a:chOff x="0" y="0"/>
            <a:chExt cx="11054080" cy="4118504"/>
          </a:xfrm>
        </p:grpSpPr>
        <p:sp>
          <p:nvSpPr>
            <p:cNvPr id="3" name="Freeform 3"/>
            <p:cNvSpPr/>
            <p:nvPr/>
          </p:nvSpPr>
          <p:spPr>
            <a:xfrm>
              <a:off x="0" y="0"/>
              <a:ext cx="11054080" cy="4118504"/>
            </a:xfrm>
            <a:custGeom>
              <a:avLst/>
              <a:gdLst/>
              <a:ahLst/>
              <a:cxnLst/>
              <a:rect l="l" t="t" r="r" b="b"/>
              <a:pathLst>
                <a:path w="11054080" h="4118504">
                  <a:moveTo>
                    <a:pt x="0" y="0"/>
                  </a:moveTo>
                  <a:lnTo>
                    <a:pt x="11054080" y="0"/>
                  </a:lnTo>
                  <a:lnTo>
                    <a:pt x="11054080" y="4118504"/>
                  </a:lnTo>
                  <a:lnTo>
                    <a:pt x="0" y="4118504"/>
                  </a:lnTo>
                  <a:close/>
                </a:path>
              </a:pathLst>
            </a:custGeom>
            <a:solidFill>
              <a:srgbClr val="000000">
                <a:alpha val="0"/>
              </a:srgbClr>
            </a:solidFill>
          </p:spPr>
        </p:sp>
        <p:sp>
          <p:nvSpPr>
            <p:cNvPr id="4" name="TextBox 4"/>
            <p:cNvSpPr txBox="1"/>
            <p:nvPr/>
          </p:nvSpPr>
          <p:spPr>
            <a:xfrm>
              <a:off x="0" y="-95250"/>
              <a:ext cx="11054080" cy="4213754"/>
            </a:xfrm>
            <a:prstGeom prst="rect">
              <a:avLst/>
            </a:prstGeom>
          </p:spPr>
          <p:txBody>
            <a:bodyPr lIns="0" tIns="0" rIns="0" bIns="0" rtlCol="0" anchor="ctr"/>
            <a:lstStyle/>
            <a:p>
              <a:pPr algn="ctr">
                <a:lnSpc>
                  <a:spcPts val="5632"/>
                </a:lnSpc>
              </a:pPr>
              <a:r>
                <a:rPr lang="en-US" sz="4693" b="1">
                  <a:solidFill>
                    <a:srgbClr val="000000"/>
                  </a:solidFill>
                  <a:latin typeface="Calibri (MS) Bold"/>
                  <a:ea typeface="Calibri (MS) Bold"/>
                  <a:cs typeface="Calibri (MS) Bold"/>
                  <a:sym typeface="Calibri (MS) Bold"/>
                </a:rPr>
                <a:t>Energy Harvesting Using Piezoelectric Technology on Roads</a:t>
              </a:r>
            </a:p>
            <a:p>
              <a:pPr algn="ctr">
                <a:lnSpc>
                  <a:spcPts val="5631"/>
                </a:lnSpc>
              </a:pPr>
              <a:endParaRPr lang="en-US" sz="4693" b="1">
                <a:solidFill>
                  <a:srgbClr val="000000"/>
                </a:solidFill>
                <a:latin typeface="Calibri (MS) Bold"/>
                <a:ea typeface="Calibri (MS) Bold"/>
                <a:cs typeface="Calibri (MS) Bold"/>
                <a:sym typeface="Calibri (MS) Bold"/>
              </a:endParaRPr>
            </a:p>
          </p:txBody>
        </p:sp>
      </p:grpSp>
      <p:sp>
        <p:nvSpPr>
          <p:cNvPr id="5" name="TextBox 5"/>
          <p:cNvSpPr txBox="1"/>
          <p:nvPr/>
        </p:nvSpPr>
        <p:spPr>
          <a:xfrm>
            <a:off x="1764223" y="3170915"/>
            <a:ext cx="5898189" cy="1381253"/>
          </a:xfrm>
          <a:prstGeom prst="rect">
            <a:avLst/>
          </a:prstGeom>
        </p:spPr>
        <p:txBody>
          <a:bodyPr lIns="0" tIns="0" rIns="0" bIns="0" rtlCol="0" anchor="t">
            <a:spAutoFit/>
          </a:bodyPr>
          <a:lstStyle/>
          <a:p>
            <a:pPr algn="ctr">
              <a:lnSpc>
                <a:spcPts val="3515"/>
              </a:lnSpc>
            </a:pPr>
            <a:r>
              <a:rPr lang="en-US" sz="2929" b="1">
                <a:solidFill>
                  <a:srgbClr val="010101"/>
                </a:solidFill>
                <a:latin typeface="Calibri (MS) Bold"/>
                <a:ea typeface="Calibri (MS) Bold"/>
                <a:cs typeface="Calibri (MS) Bold"/>
                <a:sym typeface="Calibri (MS) Bold"/>
              </a:rPr>
              <a:t>Presented by:</a:t>
            </a:r>
          </a:p>
          <a:p>
            <a:pPr algn="ctr">
              <a:lnSpc>
                <a:spcPts val="3515"/>
              </a:lnSpc>
            </a:pPr>
            <a:r>
              <a:rPr lang="en-US" sz="2929">
                <a:solidFill>
                  <a:srgbClr val="010101"/>
                </a:solidFill>
                <a:latin typeface="Calibri (MS)"/>
                <a:ea typeface="Calibri (MS)"/>
                <a:cs typeface="Calibri (MS)"/>
                <a:sym typeface="Calibri (MS)"/>
              </a:rPr>
              <a:t>    Eco Riders</a:t>
            </a:r>
          </a:p>
          <a:p>
            <a:pPr algn="ctr">
              <a:lnSpc>
                <a:spcPts val="3515"/>
              </a:lnSpc>
            </a:pPr>
            <a:endParaRPr lang="en-US" sz="2929">
              <a:solidFill>
                <a:srgbClr val="010101"/>
              </a:solidFill>
              <a:latin typeface="Calibri (MS)"/>
              <a:ea typeface="Calibri (MS)"/>
              <a:cs typeface="Calibri (MS)"/>
              <a:sym typeface="Calibri (MS)"/>
            </a:endParaRPr>
          </a:p>
        </p:txBody>
      </p:sp>
      <p:sp>
        <p:nvSpPr>
          <p:cNvPr id="6" name="TextBox 6"/>
          <p:cNvSpPr txBox="1"/>
          <p:nvPr/>
        </p:nvSpPr>
        <p:spPr>
          <a:xfrm>
            <a:off x="5467350" y="4828392"/>
            <a:ext cx="3235205" cy="1695535"/>
          </a:xfrm>
          <a:prstGeom prst="rect">
            <a:avLst/>
          </a:prstGeom>
        </p:spPr>
        <p:txBody>
          <a:bodyPr lIns="0" tIns="0" rIns="0" bIns="0" rtlCol="0" anchor="t">
            <a:spAutoFit/>
          </a:bodyPr>
          <a:lstStyle/>
          <a:p>
            <a:pPr algn="just">
              <a:lnSpc>
                <a:spcPts val="3239"/>
              </a:lnSpc>
            </a:pPr>
            <a:r>
              <a:rPr lang="en-US" sz="2699" b="1">
                <a:solidFill>
                  <a:srgbClr val="010101"/>
                </a:solidFill>
                <a:latin typeface="Calibri (MS) Bold"/>
                <a:ea typeface="Calibri (MS) Bold"/>
                <a:cs typeface="Calibri (MS) Bold"/>
                <a:sym typeface="Calibri (MS) Bold"/>
              </a:rPr>
              <a:t>Team Members:     </a:t>
            </a:r>
          </a:p>
          <a:p>
            <a:pPr algn="just">
              <a:lnSpc>
                <a:spcPts val="3239"/>
              </a:lnSpc>
            </a:pPr>
            <a:r>
              <a:rPr lang="en-US" sz="2699">
                <a:solidFill>
                  <a:srgbClr val="010101"/>
                </a:solidFill>
                <a:latin typeface="Calibri (MS)"/>
                <a:ea typeface="Calibri (MS)"/>
                <a:cs typeface="Calibri (MS)"/>
                <a:sym typeface="Calibri (MS)"/>
              </a:rPr>
              <a:t>     1.Kabilan N</a:t>
            </a:r>
          </a:p>
          <a:p>
            <a:pPr algn="just">
              <a:lnSpc>
                <a:spcPts val="3239"/>
              </a:lnSpc>
            </a:pPr>
            <a:r>
              <a:rPr lang="en-US" sz="2699">
                <a:solidFill>
                  <a:srgbClr val="010101"/>
                </a:solidFill>
                <a:latin typeface="Calibri (MS)"/>
                <a:ea typeface="Calibri (MS)"/>
                <a:cs typeface="Calibri (MS)"/>
                <a:sym typeface="Calibri (MS)"/>
              </a:rPr>
              <a:t>     2.Krishnaprasath A S</a:t>
            </a:r>
          </a:p>
          <a:p>
            <a:pPr algn="just">
              <a:lnSpc>
                <a:spcPts val="3239"/>
              </a:lnSpc>
              <a:spcBef>
                <a:spcPct val="0"/>
              </a:spcBef>
            </a:pPr>
            <a:r>
              <a:rPr lang="en-US" sz="2699">
                <a:solidFill>
                  <a:srgbClr val="010101"/>
                </a:solidFill>
                <a:latin typeface="Calibri (MS)"/>
                <a:ea typeface="Calibri (MS)"/>
                <a:cs typeface="Calibri (MS)"/>
                <a:sym typeface="Calibri (MS)"/>
              </a:rPr>
              <a:t>     3.Gowtham 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7680" y="292947"/>
            <a:ext cx="8778240" cy="12192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0"/>
              <a:ext cx="11704320" cy="1720850"/>
            </a:xfrm>
            <a:prstGeom prst="rect">
              <a:avLst/>
            </a:prstGeom>
          </p:spPr>
          <p:txBody>
            <a:bodyPr lIns="0" tIns="0" rIns="0" bIns="0" rtlCol="0" anchor="ctr"/>
            <a:lstStyle/>
            <a:p>
              <a:pPr>
                <a:lnSpc>
                  <a:spcPts val="5631"/>
                </a:lnSpc>
              </a:pPr>
              <a:r>
                <a:rPr lang="en-US" sz="4693" b="1" dirty="0">
                  <a:solidFill>
                    <a:srgbClr val="000000"/>
                  </a:solidFill>
                  <a:latin typeface="Calibri (MS) Bold"/>
                  <a:ea typeface="Calibri (MS) Bold"/>
                  <a:cs typeface="Calibri (MS) Bold"/>
                  <a:sym typeface="Calibri (MS) Bold"/>
                </a:rPr>
                <a:t>             Problem Statement     </a:t>
              </a:r>
            </a:p>
          </p:txBody>
        </p:sp>
      </p:grpSp>
      <p:sp>
        <p:nvSpPr>
          <p:cNvPr id="5" name="Freeform 5"/>
          <p:cNvSpPr/>
          <p:nvPr/>
        </p:nvSpPr>
        <p:spPr>
          <a:xfrm>
            <a:off x="7206566" y="597747"/>
            <a:ext cx="395705" cy="609600"/>
          </a:xfrm>
          <a:custGeom>
            <a:avLst/>
            <a:gdLst/>
            <a:ahLst/>
            <a:cxnLst/>
            <a:rect l="l" t="t" r="r" b="b"/>
            <a:pathLst>
              <a:path w="395705" h="609600">
                <a:moveTo>
                  <a:pt x="0" y="0"/>
                </a:moveTo>
                <a:lnTo>
                  <a:pt x="395705" y="0"/>
                </a:lnTo>
                <a:lnTo>
                  <a:pt x="395705" y="609600"/>
                </a:lnTo>
                <a:lnTo>
                  <a:pt x="0" y="60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6439283" y="1335935"/>
            <a:ext cx="2826637" cy="4908415"/>
            <a:chOff x="0" y="0"/>
            <a:chExt cx="3768850" cy="6544554"/>
          </a:xfrm>
        </p:grpSpPr>
        <p:sp>
          <p:nvSpPr>
            <p:cNvPr id="7" name="Freeform 7"/>
            <p:cNvSpPr/>
            <p:nvPr/>
          </p:nvSpPr>
          <p:spPr>
            <a:xfrm>
              <a:off x="0" y="0"/>
              <a:ext cx="3768850" cy="2119978"/>
            </a:xfrm>
            <a:custGeom>
              <a:avLst/>
              <a:gdLst/>
              <a:ahLst/>
              <a:cxnLst/>
              <a:rect l="l" t="t" r="r" b="b"/>
              <a:pathLst>
                <a:path w="3768850" h="2119978">
                  <a:moveTo>
                    <a:pt x="0" y="0"/>
                  </a:moveTo>
                  <a:lnTo>
                    <a:pt x="3768850" y="0"/>
                  </a:lnTo>
                  <a:lnTo>
                    <a:pt x="3768850" y="2119978"/>
                  </a:lnTo>
                  <a:lnTo>
                    <a:pt x="0" y="2119978"/>
                  </a:lnTo>
                  <a:lnTo>
                    <a:pt x="0" y="0"/>
                  </a:lnTo>
                  <a:close/>
                </a:path>
              </a:pathLst>
            </a:custGeom>
            <a:blipFill>
              <a:blip r:embed="rId4"/>
              <a:stretch>
                <a:fillRect/>
              </a:stretch>
            </a:blipFill>
          </p:spPr>
        </p:sp>
        <p:sp>
          <p:nvSpPr>
            <p:cNvPr id="8" name="Freeform 8"/>
            <p:cNvSpPr/>
            <p:nvPr/>
          </p:nvSpPr>
          <p:spPr>
            <a:xfrm>
              <a:off x="0" y="2129929"/>
              <a:ext cx="3768850" cy="1847849"/>
            </a:xfrm>
            <a:custGeom>
              <a:avLst/>
              <a:gdLst/>
              <a:ahLst/>
              <a:cxnLst/>
              <a:rect l="l" t="t" r="r" b="b"/>
              <a:pathLst>
                <a:path w="3768850" h="1847849">
                  <a:moveTo>
                    <a:pt x="0" y="0"/>
                  </a:moveTo>
                  <a:lnTo>
                    <a:pt x="3768850" y="0"/>
                  </a:lnTo>
                  <a:lnTo>
                    <a:pt x="3768850" y="1847849"/>
                  </a:lnTo>
                  <a:lnTo>
                    <a:pt x="0" y="1847849"/>
                  </a:lnTo>
                  <a:lnTo>
                    <a:pt x="0" y="0"/>
                  </a:lnTo>
                  <a:close/>
                </a:path>
              </a:pathLst>
            </a:custGeom>
            <a:blipFill>
              <a:blip r:embed="rId5"/>
              <a:stretch>
                <a:fillRect t="-13354" b="-1371"/>
              </a:stretch>
            </a:blipFill>
          </p:spPr>
        </p:sp>
        <p:sp>
          <p:nvSpPr>
            <p:cNvPr id="9" name="Freeform 9"/>
            <p:cNvSpPr/>
            <p:nvPr/>
          </p:nvSpPr>
          <p:spPr>
            <a:xfrm>
              <a:off x="0" y="3990478"/>
              <a:ext cx="3768850" cy="2554076"/>
            </a:xfrm>
            <a:custGeom>
              <a:avLst/>
              <a:gdLst/>
              <a:ahLst/>
              <a:cxnLst/>
              <a:rect l="l" t="t" r="r" b="b"/>
              <a:pathLst>
                <a:path w="3768850" h="2554076">
                  <a:moveTo>
                    <a:pt x="0" y="0"/>
                  </a:moveTo>
                  <a:lnTo>
                    <a:pt x="3768850" y="0"/>
                  </a:lnTo>
                  <a:lnTo>
                    <a:pt x="3768850" y="2554076"/>
                  </a:lnTo>
                  <a:lnTo>
                    <a:pt x="0" y="2554076"/>
                  </a:lnTo>
                  <a:lnTo>
                    <a:pt x="0" y="0"/>
                  </a:lnTo>
                  <a:close/>
                </a:path>
              </a:pathLst>
            </a:custGeom>
            <a:blipFill>
              <a:blip r:embed="rId6"/>
              <a:stretch>
                <a:fillRect t="-6754" b="-6754"/>
              </a:stretch>
            </a:blipFill>
          </p:spPr>
        </p:sp>
      </p:grpSp>
      <p:sp>
        <p:nvSpPr>
          <p:cNvPr id="10" name="Freeform 10"/>
          <p:cNvSpPr/>
          <p:nvPr/>
        </p:nvSpPr>
        <p:spPr>
          <a:xfrm>
            <a:off x="3142408" y="1929727"/>
            <a:ext cx="3296874" cy="2109216"/>
          </a:xfrm>
          <a:custGeom>
            <a:avLst/>
            <a:gdLst/>
            <a:ahLst/>
            <a:cxnLst/>
            <a:rect l="l" t="t" r="r" b="b"/>
            <a:pathLst>
              <a:path w="3296874" h="2109216">
                <a:moveTo>
                  <a:pt x="0" y="0"/>
                </a:moveTo>
                <a:lnTo>
                  <a:pt x="3296875" y="0"/>
                </a:lnTo>
                <a:lnTo>
                  <a:pt x="3296875" y="2109216"/>
                </a:lnTo>
                <a:lnTo>
                  <a:pt x="0" y="2109216"/>
                </a:lnTo>
                <a:lnTo>
                  <a:pt x="0" y="0"/>
                </a:lnTo>
                <a:close/>
              </a:path>
            </a:pathLst>
          </a:custGeom>
          <a:blipFill>
            <a:blip r:embed="rId7"/>
            <a:stretch>
              <a:fillRect b="-11174"/>
            </a:stretch>
          </a:blipFill>
        </p:spPr>
      </p:sp>
      <p:sp>
        <p:nvSpPr>
          <p:cNvPr id="11" name="Freeform 11"/>
          <p:cNvSpPr/>
          <p:nvPr/>
        </p:nvSpPr>
        <p:spPr>
          <a:xfrm>
            <a:off x="3403647" y="4105618"/>
            <a:ext cx="2618645" cy="2126524"/>
          </a:xfrm>
          <a:custGeom>
            <a:avLst/>
            <a:gdLst/>
            <a:ahLst/>
            <a:cxnLst/>
            <a:rect l="l" t="t" r="r" b="b"/>
            <a:pathLst>
              <a:path w="2618645" h="2126524">
                <a:moveTo>
                  <a:pt x="0" y="0"/>
                </a:moveTo>
                <a:lnTo>
                  <a:pt x="2618645" y="0"/>
                </a:lnTo>
                <a:lnTo>
                  <a:pt x="2618645" y="2126524"/>
                </a:lnTo>
                <a:lnTo>
                  <a:pt x="0" y="2126524"/>
                </a:lnTo>
                <a:lnTo>
                  <a:pt x="0" y="0"/>
                </a:lnTo>
                <a:close/>
              </a:path>
            </a:pathLst>
          </a:custGeom>
          <a:blipFill>
            <a:blip r:embed="rId8"/>
            <a:stretch>
              <a:fillRect t="-3106" b="-20344"/>
            </a:stretch>
          </a:blipFill>
        </p:spPr>
      </p:sp>
      <p:sp>
        <p:nvSpPr>
          <p:cNvPr id="12" name="Freeform 12"/>
          <p:cNvSpPr/>
          <p:nvPr/>
        </p:nvSpPr>
        <p:spPr>
          <a:xfrm>
            <a:off x="3742501" y="4176292"/>
            <a:ext cx="1876430" cy="2055850"/>
          </a:xfrm>
          <a:custGeom>
            <a:avLst/>
            <a:gdLst/>
            <a:ahLst/>
            <a:cxnLst/>
            <a:rect l="l" t="t" r="r" b="b"/>
            <a:pathLst>
              <a:path w="1876430" h="2055850">
                <a:moveTo>
                  <a:pt x="0" y="0"/>
                </a:moveTo>
                <a:lnTo>
                  <a:pt x="1876430" y="0"/>
                </a:lnTo>
                <a:lnTo>
                  <a:pt x="1876430" y="2055850"/>
                </a:lnTo>
                <a:lnTo>
                  <a:pt x="0" y="2055850"/>
                </a:lnTo>
                <a:lnTo>
                  <a:pt x="0" y="0"/>
                </a:lnTo>
                <a:close/>
              </a:path>
            </a:pathLst>
          </a:custGeom>
          <a:blipFill>
            <a:blip r:embed="rId9">
              <a:alphaModFix amt="34000"/>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05047" y="1539202"/>
            <a:ext cx="5646123" cy="323850"/>
          </a:xfrm>
          <a:prstGeom prst="rect">
            <a:avLst/>
          </a:prstGeom>
        </p:spPr>
        <p:txBody>
          <a:bodyPr lIns="0" tIns="0" rIns="0" bIns="0" rtlCol="0" anchor="t">
            <a:spAutoFit/>
          </a:bodyPr>
          <a:lstStyle/>
          <a:p>
            <a:pPr marL="410211" lvl="1" indent="-205106" algn="l">
              <a:lnSpc>
                <a:spcPts val="2280"/>
              </a:lnSpc>
              <a:buFont typeface="Arial"/>
              <a:buChar char="•"/>
            </a:pPr>
            <a:r>
              <a:rPr lang="en-US" sz="1900">
                <a:solidFill>
                  <a:srgbClr val="000000"/>
                </a:solidFill>
                <a:latin typeface="Calibri (MS)"/>
                <a:ea typeface="Calibri (MS)"/>
                <a:cs typeface="Calibri (MS)"/>
                <a:sym typeface="Calibri (MS)"/>
              </a:rPr>
              <a:t>Electricity demand is increasing rapidly worldwide</a:t>
            </a:r>
          </a:p>
        </p:txBody>
      </p:sp>
      <p:sp>
        <p:nvSpPr>
          <p:cNvPr id="14" name="TextBox 14"/>
          <p:cNvSpPr txBox="1"/>
          <p:nvPr/>
        </p:nvSpPr>
        <p:spPr>
          <a:xfrm>
            <a:off x="233622" y="2072623"/>
            <a:ext cx="2988057" cy="4038919"/>
          </a:xfrm>
          <a:prstGeom prst="rect">
            <a:avLst/>
          </a:prstGeom>
        </p:spPr>
        <p:txBody>
          <a:bodyPr lIns="0" tIns="0" rIns="0" bIns="0" rtlCol="0" anchor="t">
            <a:spAutoFit/>
          </a:bodyPr>
          <a:lstStyle/>
          <a:p>
            <a:pPr marL="388622" lvl="1" indent="-194311" algn="l">
              <a:lnSpc>
                <a:spcPts val="2160"/>
              </a:lnSpc>
              <a:buFont typeface="Arial"/>
              <a:buChar char="•"/>
            </a:pPr>
            <a:r>
              <a:rPr lang="en-US" sz="1800">
                <a:solidFill>
                  <a:srgbClr val="000000"/>
                </a:solidFill>
                <a:latin typeface="Calibri (MS)"/>
                <a:ea typeface="Calibri (MS)"/>
                <a:cs typeface="Calibri (MS)"/>
                <a:sym typeface="Calibri (MS)"/>
              </a:rPr>
              <a:t>Electricity demand is increasing rapidly worldwide, placing a heavy burden on conventional fossil fuel–based power generation. Coal, oil, and natural gas–powered plants emit large amounts of carbon dioxide and other pollutants, accelerating climate change and harming public health. Additionally, fossil fuel reserves are limited, leading to rising costs </a:t>
            </a:r>
          </a:p>
        </p:txBody>
      </p:sp>
      <p:sp>
        <p:nvSpPr>
          <p:cNvPr id="15" name="TextBox 15"/>
          <p:cNvSpPr txBox="1"/>
          <p:nvPr/>
        </p:nvSpPr>
        <p:spPr>
          <a:xfrm>
            <a:off x="214572" y="6353887"/>
            <a:ext cx="9753600" cy="895350"/>
          </a:xfrm>
          <a:prstGeom prst="rect">
            <a:avLst/>
          </a:prstGeom>
        </p:spPr>
        <p:txBody>
          <a:bodyPr lIns="0" tIns="0" rIns="0" bIns="0" rtlCol="0" anchor="t">
            <a:spAutoFit/>
          </a:bodyPr>
          <a:lstStyle/>
          <a:p>
            <a:pPr marL="410211" lvl="1" indent="-205106" algn="l">
              <a:lnSpc>
                <a:spcPts val="2280"/>
              </a:lnSpc>
              <a:buFont typeface="Arial"/>
              <a:buChar char="•"/>
            </a:pPr>
            <a:r>
              <a:rPr lang="en-US" sz="1900">
                <a:solidFill>
                  <a:srgbClr val="000000"/>
                </a:solidFill>
                <a:latin typeface="Calibri (MS)"/>
                <a:ea typeface="Calibri (MS)"/>
                <a:cs typeface="Calibri (MS)"/>
                <a:sym typeface="Calibri (MS)"/>
              </a:rPr>
              <a:t>Renewable energy sources such as solar, wind, hydro, and biomass can generate electricity without depleting resources or producing harmful emissions. The shift toward renewable electricity is needed.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7680" y="292947"/>
            <a:ext cx="8778240" cy="1219200"/>
            <a:chOff x="0" y="0"/>
            <a:chExt cx="11704320" cy="1625600"/>
          </a:xfrm>
        </p:grpSpPr>
        <p:sp>
          <p:nvSpPr>
            <p:cNvPr id="3" name="Freeform 3"/>
            <p:cNvSpPr/>
            <p:nvPr/>
          </p:nvSpPr>
          <p:spPr>
            <a:xfrm>
              <a:off x="0" y="0"/>
              <a:ext cx="11704320" cy="1625600"/>
            </a:xfrm>
            <a:custGeom>
              <a:avLst/>
              <a:gdLst/>
              <a:ahLst/>
              <a:cxnLst/>
              <a:rect l="l" t="t" r="r" b="b"/>
              <a:pathLst>
                <a:path w="11704320" h="1625600">
                  <a:moveTo>
                    <a:pt x="12700" y="0"/>
                  </a:moveTo>
                  <a:lnTo>
                    <a:pt x="11691620" y="0"/>
                  </a:lnTo>
                  <a:cubicBezTo>
                    <a:pt x="11694988" y="0"/>
                    <a:pt x="11698219" y="1338"/>
                    <a:pt x="11700600" y="3720"/>
                  </a:cubicBezTo>
                  <a:cubicBezTo>
                    <a:pt x="11702982" y="6101"/>
                    <a:pt x="11704320" y="9332"/>
                    <a:pt x="11704320" y="12700"/>
                  </a:cubicBezTo>
                  <a:lnTo>
                    <a:pt x="11704320" y="1612900"/>
                  </a:lnTo>
                  <a:cubicBezTo>
                    <a:pt x="11704320" y="1619914"/>
                    <a:pt x="11698634" y="1625600"/>
                    <a:pt x="11691620" y="1625600"/>
                  </a:cubicBezTo>
                  <a:lnTo>
                    <a:pt x="12700" y="1625600"/>
                  </a:lnTo>
                  <a:cubicBezTo>
                    <a:pt x="5686" y="1625600"/>
                    <a:pt x="0" y="1619914"/>
                    <a:pt x="0" y="1612900"/>
                  </a:cubicBezTo>
                  <a:lnTo>
                    <a:pt x="0" y="12700"/>
                  </a:lnTo>
                  <a:cubicBezTo>
                    <a:pt x="0" y="5686"/>
                    <a:pt x="5686" y="0"/>
                    <a:pt x="12700" y="0"/>
                  </a:cubicBezTo>
                  <a:close/>
                </a:path>
              </a:pathLst>
            </a:custGeom>
            <a:solidFill>
              <a:srgbClr val="000000">
                <a:alpha val="0"/>
              </a:srgbClr>
            </a:solidFill>
          </p:spPr>
        </p:sp>
        <p:sp>
          <p:nvSpPr>
            <p:cNvPr id="4" name="TextBox 4"/>
            <p:cNvSpPr txBox="1"/>
            <p:nvPr/>
          </p:nvSpPr>
          <p:spPr>
            <a:xfrm>
              <a:off x="0" y="-95250"/>
              <a:ext cx="11704320" cy="1720850"/>
            </a:xfrm>
            <a:prstGeom prst="rect">
              <a:avLst/>
            </a:prstGeom>
          </p:spPr>
          <p:txBody>
            <a:bodyPr lIns="0" tIns="0" rIns="0" bIns="0" rtlCol="0" anchor="ctr"/>
            <a:lstStyle/>
            <a:p>
              <a:pPr algn="ctr">
                <a:lnSpc>
                  <a:spcPts val="5631"/>
                </a:lnSpc>
              </a:pPr>
              <a:r>
                <a:rPr lang="en-US" sz="4693">
                  <a:solidFill>
                    <a:srgbClr val="000000"/>
                  </a:solidFill>
                  <a:latin typeface="Calibri (MS)"/>
                  <a:ea typeface="Calibri (MS)"/>
                  <a:cs typeface="Calibri (MS)"/>
                  <a:sym typeface="Calibri (MS)"/>
                </a:rPr>
                <a:t>   </a:t>
              </a:r>
              <a:r>
                <a:rPr lang="en-US" sz="4693" b="1">
                  <a:solidFill>
                    <a:srgbClr val="000000"/>
                  </a:solidFill>
                  <a:latin typeface="Calibri (MS) Bold"/>
                  <a:ea typeface="Calibri (MS) Bold"/>
                  <a:cs typeface="Calibri (MS) Bold"/>
                  <a:sym typeface="Calibri (MS) Bold"/>
                </a:rPr>
                <a:t>Abstract</a:t>
              </a:r>
            </a:p>
          </p:txBody>
        </p:sp>
      </p:grpSp>
      <p:sp>
        <p:nvSpPr>
          <p:cNvPr id="5" name="Freeform 5"/>
          <p:cNvSpPr/>
          <p:nvPr/>
        </p:nvSpPr>
        <p:spPr>
          <a:xfrm>
            <a:off x="2798669" y="490979"/>
            <a:ext cx="1247176" cy="823136"/>
          </a:xfrm>
          <a:custGeom>
            <a:avLst/>
            <a:gdLst/>
            <a:ahLst/>
            <a:cxnLst/>
            <a:rect l="l" t="t" r="r" b="b"/>
            <a:pathLst>
              <a:path w="1247176" h="823136">
                <a:moveTo>
                  <a:pt x="0" y="0"/>
                </a:moveTo>
                <a:lnTo>
                  <a:pt x="1247176" y="0"/>
                </a:lnTo>
                <a:lnTo>
                  <a:pt x="1247176" y="823136"/>
                </a:lnTo>
                <a:lnTo>
                  <a:pt x="0" y="823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670560" y="1493097"/>
            <a:ext cx="8595360" cy="4744192"/>
          </a:xfrm>
          <a:prstGeom prst="rect">
            <a:avLst/>
          </a:prstGeom>
        </p:spPr>
        <p:txBody>
          <a:bodyPr lIns="0" tIns="0" rIns="0" bIns="0" rtlCol="0" anchor="t">
            <a:spAutoFit/>
          </a:bodyPr>
          <a:lstStyle/>
          <a:p>
            <a:pPr algn="just">
              <a:lnSpc>
                <a:spcPts val="2877"/>
              </a:lnSpc>
            </a:pPr>
            <a:r>
              <a:rPr lang="en-US" sz="2213">
                <a:solidFill>
                  <a:srgbClr val="000000"/>
                </a:solidFill>
                <a:latin typeface="Calibri (MS)"/>
                <a:ea typeface="Calibri (MS)"/>
                <a:cs typeface="Calibri (MS)"/>
                <a:sym typeface="Calibri (MS)"/>
              </a:rPr>
              <a:t>     Our project focus on producing electricity from roads using piezoelectric sensors. Piezoelectric materials generate electric charge when pressure is applied to them. By combining these sensors under road surfaces, the pressure from moving vehicles can be converted into electrical energy. This renewable energy can be stored in batteries or used to power streetlights, traffic signals, and other public utilities. The method is eco-friendly, and makes use of existing road infrastructure. This technology can help in creating smarter and more sustainable cities. This technology not only supports environmental sustainability but also contributes to smart city development by integrating energy generation into transportation networks. By harnessing wasted mechanical energy from roads, piezoelectric road systems can help reduce dependence on another source of electricity and more energy-efficient future.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80228" y="987874"/>
            <a:ext cx="3618964" cy="1977930"/>
          </a:xfrm>
          <a:custGeom>
            <a:avLst/>
            <a:gdLst/>
            <a:ahLst/>
            <a:cxnLst/>
            <a:rect l="l" t="t" r="r" b="b"/>
            <a:pathLst>
              <a:path w="3618964" h="1977930">
                <a:moveTo>
                  <a:pt x="0" y="0"/>
                </a:moveTo>
                <a:lnTo>
                  <a:pt x="3618964" y="0"/>
                </a:lnTo>
                <a:lnTo>
                  <a:pt x="3618964" y="1977930"/>
                </a:lnTo>
                <a:lnTo>
                  <a:pt x="0" y="1977930"/>
                </a:lnTo>
                <a:lnTo>
                  <a:pt x="0" y="0"/>
                </a:lnTo>
                <a:close/>
              </a:path>
            </a:pathLst>
          </a:custGeom>
          <a:blipFill>
            <a:blip r:embed="rId2"/>
            <a:stretch>
              <a:fillRect t="-2919"/>
            </a:stretch>
          </a:blipFill>
        </p:spPr>
      </p:sp>
      <p:grpSp>
        <p:nvGrpSpPr>
          <p:cNvPr id="3" name="Group 3"/>
          <p:cNvGrpSpPr/>
          <p:nvPr/>
        </p:nvGrpSpPr>
        <p:grpSpPr>
          <a:xfrm>
            <a:off x="385074" y="159199"/>
            <a:ext cx="8778240" cy="1219200"/>
            <a:chOff x="0" y="0"/>
            <a:chExt cx="11704320" cy="1625600"/>
          </a:xfrm>
        </p:grpSpPr>
        <p:grpSp>
          <p:nvGrpSpPr>
            <p:cNvPr id="4" name="Group 4"/>
            <p:cNvGrpSpPr/>
            <p:nvPr/>
          </p:nvGrpSpPr>
          <p:grpSpPr>
            <a:xfrm>
              <a:off x="0" y="0"/>
              <a:ext cx="11704320" cy="1625600"/>
              <a:chOff x="0" y="0"/>
              <a:chExt cx="11704320" cy="1625600"/>
            </a:xfrm>
          </p:grpSpPr>
          <p:sp>
            <p:nvSpPr>
              <p:cNvPr id="5" name="Freeform 5"/>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txBody>
              <a:bodyPr/>
              <a:lstStyle/>
              <a:p>
                <a:endParaRPr lang="en-IN" dirty="0"/>
              </a:p>
            </p:txBody>
          </p:sp>
          <p:sp>
            <p:nvSpPr>
              <p:cNvPr id="6" name="TextBox 6"/>
              <p:cNvSpPr txBox="1"/>
              <p:nvPr/>
            </p:nvSpPr>
            <p:spPr>
              <a:xfrm>
                <a:off x="0" y="-95250"/>
                <a:ext cx="11704320" cy="1720850"/>
              </a:xfrm>
              <a:prstGeom prst="rect">
                <a:avLst/>
              </a:prstGeom>
            </p:spPr>
            <p:txBody>
              <a:bodyPr lIns="0" tIns="0" rIns="0" bIns="0" rtlCol="0" anchor="ctr"/>
              <a:lstStyle/>
              <a:p>
                <a:pPr>
                  <a:lnSpc>
                    <a:spcPts val="5631"/>
                  </a:lnSpc>
                </a:pPr>
                <a:r>
                  <a:rPr lang="en-US" sz="4693" b="1" dirty="0">
                    <a:solidFill>
                      <a:srgbClr val="000000"/>
                    </a:solidFill>
                    <a:latin typeface="Calibri (MS) Bold"/>
                    <a:ea typeface="Calibri (MS) Bold"/>
                    <a:cs typeface="Calibri (MS) Bold"/>
                    <a:sym typeface="Calibri (MS) Bold"/>
                  </a:rPr>
                  <a:t>                       Solution</a:t>
                </a:r>
                <a:r>
                  <a:rPr lang="en-US" sz="4693" dirty="0">
                    <a:solidFill>
                      <a:srgbClr val="000000"/>
                    </a:solidFill>
                    <a:latin typeface="Calibri (MS)"/>
                    <a:ea typeface="Calibri (MS)"/>
                    <a:cs typeface="Calibri (MS)"/>
                    <a:sym typeface="Calibri (MS)"/>
                  </a:rPr>
                  <a:t>     </a:t>
                </a:r>
              </a:p>
            </p:txBody>
          </p:sp>
        </p:grpSp>
        <p:sp>
          <p:nvSpPr>
            <p:cNvPr id="7" name="Freeform 7"/>
            <p:cNvSpPr/>
            <p:nvPr/>
          </p:nvSpPr>
          <p:spPr>
            <a:xfrm rot="1187138">
              <a:off x="6989585" y="187339"/>
              <a:ext cx="1315917" cy="1198681"/>
            </a:xfrm>
            <a:custGeom>
              <a:avLst/>
              <a:gdLst/>
              <a:ahLst/>
              <a:cxnLst/>
              <a:rect l="l" t="t" r="r" b="b"/>
              <a:pathLst>
                <a:path w="1315917" h="1198681">
                  <a:moveTo>
                    <a:pt x="0" y="0"/>
                  </a:moveTo>
                  <a:lnTo>
                    <a:pt x="1315917" y="0"/>
                  </a:lnTo>
                  <a:lnTo>
                    <a:pt x="1315917" y="1198681"/>
                  </a:lnTo>
                  <a:lnTo>
                    <a:pt x="0" y="11986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Freeform 8"/>
          <p:cNvSpPr/>
          <p:nvPr/>
        </p:nvSpPr>
        <p:spPr>
          <a:xfrm>
            <a:off x="6065138" y="3032479"/>
            <a:ext cx="3258571" cy="2076972"/>
          </a:xfrm>
          <a:custGeom>
            <a:avLst/>
            <a:gdLst/>
            <a:ahLst/>
            <a:cxnLst/>
            <a:rect l="l" t="t" r="r" b="b"/>
            <a:pathLst>
              <a:path w="3258571" h="2076972">
                <a:moveTo>
                  <a:pt x="0" y="0"/>
                </a:moveTo>
                <a:lnTo>
                  <a:pt x="3258570" y="0"/>
                </a:lnTo>
                <a:lnTo>
                  <a:pt x="3258570" y="2076972"/>
                </a:lnTo>
                <a:lnTo>
                  <a:pt x="0" y="2076972"/>
                </a:lnTo>
                <a:lnTo>
                  <a:pt x="0" y="0"/>
                </a:lnTo>
                <a:close/>
              </a:path>
            </a:pathLst>
          </a:custGeom>
          <a:blipFill>
            <a:blip r:embed="rId5"/>
            <a:stretch>
              <a:fillRect l="-1158" r="-2986"/>
            </a:stretch>
          </a:blipFill>
          <a:ln cap="rnd">
            <a:noFill/>
            <a:prstDash val="dash"/>
            <a:round/>
          </a:ln>
        </p:spPr>
      </p:sp>
      <p:sp>
        <p:nvSpPr>
          <p:cNvPr id="9" name="Freeform 9"/>
          <p:cNvSpPr/>
          <p:nvPr/>
        </p:nvSpPr>
        <p:spPr>
          <a:xfrm>
            <a:off x="6065138" y="5140255"/>
            <a:ext cx="3258571" cy="2174945"/>
          </a:xfrm>
          <a:custGeom>
            <a:avLst/>
            <a:gdLst/>
            <a:ahLst/>
            <a:cxnLst/>
            <a:rect l="l" t="t" r="r" b="b"/>
            <a:pathLst>
              <a:path w="3258571" h="2174945">
                <a:moveTo>
                  <a:pt x="0" y="0"/>
                </a:moveTo>
                <a:lnTo>
                  <a:pt x="3258570" y="0"/>
                </a:lnTo>
                <a:lnTo>
                  <a:pt x="3258570" y="2174945"/>
                </a:lnTo>
                <a:lnTo>
                  <a:pt x="0" y="2174945"/>
                </a:lnTo>
                <a:lnTo>
                  <a:pt x="0" y="0"/>
                </a:lnTo>
                <a:close/>
              </a:path>
            </a:pathLst>
          </a:custGeom>
          <a:blipFill>
            <a:blip r:embed="rId6"/>
            <a:stretch>
              <a:fillRect t="-36749" b="-13073"/>
            </a:stretch>
          </a:blipFill>
        </p:spPr>
      </p:sp>
      <p:sp>
        <p:nvSpPr>
          <p:cNvPr id="10" name="TextBox 10"/>
          <p:cNvSpPr txBox="1"/>
          <p:nvPr/>
        </p:nvSpPr>
        <p:spPr>
          <a:xfrm>
            <a:off x="188388" y="1734032"/>
            <a:ext cx="5591840" cy="5457914"/>
          </a:xfrm>
          <a:prstGeom prst="rect">
            <a:avLst/>
          </a:prstGeom>
        </p:spPr>
        <p:txBody>
          <a:bodyPr lIns="0" tIns="0" rIns="0" bIns="0" rtlCol="0" anchor="t">
            <a:spAutoFit/>
          </a:bodyPr>
          <a:lstStyle/>
          <a:p>
            <a:pPr marL="451965" lvl="1" indent="-225983" algn="l">
              <a:lnSpc>
                <a:spcPts val="2888"/>
              </a:lnSpc>
              <a:buFont typeface="Arial"/>
              <a:buChar char="•"/>
            </a:pPr>
            <a:r>
              <a:rPr lang="en-US" sz="2093">
                <a:solidFill>
                  <a:srgbClr val="000000"/>
                </a:solidFill>
                <a:latin typeface="Calibri (MS)"/>
                <a:ea typeface="Calibri (MS)"/>
                <a:cs typeface="Calibri (MS)"/>
                <a:sym typeface="Calibri (MS)"/>
              </a:rPr>
              <a:t>Implement piezoelectric sensors beneath road surfaces to capture mechanical pressure from moving vehicles.</a:t>
            </a:r>
          </a:p>
          <a:p>
            <a:pPr marL="451965" lvl="1" indent="-225983" algn="l">
              <a:lnSpc>
                <a:spcPts val="2888"/>
              </a:lnSpc>
              <a:buFont typeface="Arial"/>
              <a:buChar char="•"/>
            </a:pPr>
            <a:r>
              <a:rPr lang="en-US" sz="2093">
                <a:solidFill>
                  <a:srgbClr val="000000"/>
                </a:solidFill>
                <a:latin typeface="Calibri (MS)"/>
                <a:ea typeface="Calibri (MS)"/>
                <a:cs typeface="Calibri (MS)"/>
                <a:sym typeface="Calibri (MS)"/>
              </a:rPr>
              <a:t>Convert this pressure into electrical energy using piezoelectric materials.</a:t>
            </a:r>
          </a:p>
          <a:p>
            <a:pPr marL="451965" lvl="1" indent="-225983" algn="l">
              <a:lnSpc>
                <a:spcPts val="2888"/>
              </a:lnSpc>
              <a:buFont typeface="Arial"/>
              <a:buChar char="•"/>
            </a:pPr>
            <a:r>
              <a:rPr lang="en-US" sz="2093">
                <a:solidFill>
                  <a:srgbClr val="000000"/>
                </a:solidFill>
                <a:latin typeface="Calibri (MS)"/>
                <a:ea typeface="Calibri (MS)"/>
                <a:cs typeface="Calibri (MS)"/>
                <a:sym typeface="Calibri (MS)"/>
              </a:rPr>
              <a:t>Store the generated electricity in batteries or supply it directly to public utilities such as: Streetlights, Traffic signals, Roadside billboards.</a:t>
            </a:r>
          </a:p>
          <a:p>
            <a:pPr marL="451965" lvl="1" indent="-225983" algn="l">
              <a:lnSpc>
                <a:spcPts val="2888"/>
              </a:lnSpc>
              <a:buFont typeface="Arial"/>
              <a:buChar char="•"/>
            </a:pPr>
            <a:r>
              <a:rPr lang="en-US" sz="2093">
                <a:solidFill>
                  <a:srgbClr val="000000"/>
                </a:solidFill>
                <a:latin typeface="Calibri (MS)"/>
                <a:ea typeface="Calibri (MS)"/>
                <a:cs typeface="Calibri (MS)"/>
                <a:sym typeface="Calibri (MS)"/>
              </a:rPr>
              <a:t>Utilize existing road infrastructure — no need for entirely new setups.</a:t>
            </a:r>
          </a:p>
          <a:p>
            <a:pPr marL="451965" lvl="1" indent="-225983" algn="l">
              <a:lnSpc>
                <a:spcPts val="2888"/>
              </a:lnSpc>
              <a:buFont typeface="Arial"/>
              <a:buChar char="•"/>
            </a:pPr>
            <a:r>
              <a:rPr lang="en-US" sz="2093">
                <a:solidFill>
                  <a:srgbClr val="000000"/>
                </a:solidFill>
                <a:latin typeface="Calibri (MS)"/>
                <a:ea typeface="Calibri (MS)"/>
                <a:cs typeface="Calibri (MS)"/>
                <a:sym typeface="Calibri (MS)"/>
              </a:rPr>
              <a:t>Eco-friendly &amp; renewable — zero emissions during energy generation.</a:t>
            </a:r>
          </a:p>
          <a:p>
            <a:pPr marL="451965" lvl="1" indent="-225983" algn="l">
              <a:lnSpc>
                <a:spcPts val="2888"/>
              </a:lnSpc>
              <a:buFont typeface="Arial"/>
              <a:buChar char="•"/>
            </a:pPr>
            <a:r>
              <a:rPr lang="en-US" sz="2093">
                <a:solidFill>
                  <a:srgbClr val="000000"/>
                </a:solidFill>
                <a:latin typeface="Calibri (MS)"/>
                <a:ea typeface="Calibri (MS)"/>
                <a:cs typeface="Calibri (MS)"/>
                <a:sym typeface="Calibri (MS)"/>
              </a:rPr>
              <a:t>Harvest wasted mechanical energy from vehicle movement for sustainable power generation.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7680" y="121920"/>
            <a:ext cx="8778240" cy="12192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0"/>
              <a:ext cx="11704320" cy="1720850"/>
            </a:xfrm>
            <a:prstGeom prst="rect">
              <a:avLst/>
            </a:prstGeom>
          </p:spPr>
          <p:txBody>
            <a:bodyPr lIns="0" tIns="0" rIns="0" bIns="0" rtlCol="0" anchor="ctr"/>
            <a:lstStyle/>
            <a:p>
              <a:pPr>
                <a:lnSpc>
                  <a:spcPts val="5631"/>
                </a:lnSpc>
              </a:pPr>
              <a:r>
                <a:rPr lang="en-US" sz="4693" b="1" dirty="0">
                  <a:solidFill>
                    <a:srgbClr val="000000"/>
                  </a:solidFill>
                  <a:latin typeface="Calibri (MS) Bold"/>
                  <a:ea typeface="Calibri (MS) Bold"/>
                  <a:cs typeface="Calibri (MS) Bold"/>
                  <a:sym typeface="Calibri (MS) Bold"/>
                </a:rPr>
                <a:t>                 Technical Stack    </a:t>
              </a:r>
            </a:p>
          </p:txBody>
        </p:sp>
      </p:grpSp>
      <p:sp>
        <p:nvSpPr>
          <p:cNvPr id="5" name="Freeform 5"/>
          <p:cNvSpPr/>
          <p:nvPr/>
        </p:nvSpPr>
        <p:spPr>
          <a:xfrm>
            <a:off x="6587271" y="373061"/>
            <a:ext cx="588915" cy="755019"/>
          </a:xfrm>
          <a:custGeom>
            <a:avLst/>
            <a:gdLst/>
            <a:ahLst/>
            <a:cxnLst/>
            <a:rect l="l" t="t" r="r" b="b"/>
            <a:pathLst>
              <a:path w="588915" h="755019">
                <a:moveTo>
                  <a:pt x="0" y="0"/>
                </a:moveTo>
                <a:lnTo>
                  <a:pt x="588914" y="0"/>
                </a:lnTo>
                <a:lnTo>
                  <a:pt x="588914" y="755018"/>
                </a:lnTo>
                <a:lnTo>
                  <a:pt x="0" y="755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92606" y="1280057"/>
            <a:ext cx="5088493" cy="2168970"/>
          </a:xfrm>
          <a:custGeom>
            <a:avLst/>
            <a:gdLst/>
            <a:ahLst/>
            <a:cxnLst/>
            <a:rect l="l" t="t" r="r" b="b"/>
            <a:pathLst>
              <a:path w="5088493" h="2168970">
                <a:moveTo>
                  <a:pt x="0" y="0"/>
                </a:moveTo>
                <a:lnTo>
                  <a:pt x="5088494" y="0"/>
                </a:lnTo>
                <a:lnTo>
                  <a:pt x="5088494" y="2168970"/>
                </a:lnTo>
                <a:lnTo>
                  <a:pt x="0" y="2168970"/>
                </a:lnTo>
                <a:lnTo>
                  <a:pt x="0" y="0"/>
                </a:lnTo>
                <a:close/>
              </a:path>
            </a:pathLst>
          </a:custGeom>
          <a:blipFill>
            <a:blip r:embed="rId4"/>
            <a:stretch>
              <a:fillRect/>
            </a:stretch>
          </a:blipFill>
        </p:spPr>
      </p:sp>
      <p:sp>
        <p:nvSpPr>
          <p:cNvPr id="7" name="Freeform 7"/>
          <p:cNvSpPr/>
          <p:nvPr/>
        </p:nvSpPr>
        <p:spPr>
          <a:xfrm>
            <a:off x="5609099" y="4256009"/>
            <a:ext cx="3893691" cy="2920269"/>
          </a:xfrm>
          <a:custGeom>
            <a:avLst/>
            <a:gdLst/>
            <a:ahLst/>
            <a:cxnLst/>
            <a:rect l="l" t="t" r="r" b="b"/>
            <a:pathLst>
              <a:path w="3893691" h="2920269">
                <a:moveTo>
                  <a:pt x="0" y="0"/>
                </a:moveTo>
                <a:lnTo>
                  <a:pt x="3893691" y="0"/>
                </a:lnTo>
                <a:lnTo>
                  <a:pt x="3893691" y="2920268"/>
                </a:lnTo>
                <a:lnTo>
                  <a:pt x="0" y="2920268"/>
                </a:lnTo>
                <a:lnTo>
                  <a:pt x="0" y="0"/>
                </a:lnTo>
                <a:close/>
              </a:path>
            </a:pathLst>
          </a:custGeom>
          <a:blipFill>
            <a:blip r:embed="rId5"/>
            <a:stretch>
              <a:fillRect/>
            </a:stretch>
          </a:blipFill>
        </p:spPr>
      </p:sp>
      <p:sp>
        <p:nvSpPr>
          <p:cNvPr id="8" name="Freeform 8"/>
          <p:cNvSpPr/>
          <p:nvPr/>
        </p:nvSpPr>
        <p:spPr>
          <a:xfrm>
            <a:off x="5343000" y="1341120"/>
            <a:ext cx="2577415" cy="2532100"/>
          </a:xfrm>
          <a:custGeom>
            <a:avLst/>
            <a:gdLst/>
            <a:ahLst/>
            <a:cxnLst/>
            <a:rect l="l" t="t" r="r" b="b"/>
            <a:pathLst>
              <a:path w="2577415" h="2532100">
                <a:moveTo>
                  <a:pt x="0" y="0"/>
                </a:moveTo>
                <a:lnTo>
                  <a:pt x="2577414" y="0"/>
                </a:lnTo>
                <a:lnTo>
                  <a:pt x="2577414" y="2532100"/>
                </a:lnTo>
                <a:lnTo>
                  <a:pt x="0" y="2532100"/>
                </a:lnTo>
                <a:lnTo>
                  <a:pt x="0" y="0"/>
                </a:lnTo>
                <a:close/>
              </a:path>
            </a:pathLst>
          </a:custGeom>
          <a:blipFill>
            <a:blip r:embed="rId6"/>
            <a:stretch>
              <a:fillRect l="-2426" b="-10181"/>
            </a:stretch>
          </a:blipFill>
        </p:spPr>
      </p:sp>
      <p:sp>
        <p:nvSpPr>
          <p:cNvPr id="9" name="Freeform 9"/>
          <p:cNvSpPr/>
          <p:nvPr/>
        </p:nvSpPr>
        <p:spPr>
          <a:xfrm>
            <a:off x="712470" y="5204201"/>
            <a:ext cx="4319094" cy="2149099"/>
          </a:xfrm>
          <a:custGeom>
            <a:avLst/>
            <a:gdLst/>
            <a:ahLst/>
            <a:cxnLst/>
            <a:rect l="l" t="t" r="r" b="b"/>
            <a:pathLst>
              <a:path w="4319094" h="2149099">
                <a:moveTo>
                  <a:pt x="0" y="0"/>
                </a:moveTo>
                <a:lnTo>
                  <a:pt x="4319094" y="0"/>
                </a:lnTo>
                <a:lnTo>
                  <a:pt x="4319094" y="2149099"/>
                </a:lnTo>
                <a:lnTo>
                  <a:pt x="0" y="2149099"/>
                </a:lnTo>
                <a:lnTo>
                  <a:pt x="0" y="0"/>
                </a:lnTo>
                <a:close/>
              </a:path>
            </a:pathLst>
          </a:custGeom>
          <a:blipFill>
            <a:blip r:embed="rId7"/>
            <a:stretch>
              <a:fillRect l="-4461" t="-25497" r="-2346" b="-822"/>
            </a:stretch>
          </a:blipFill>
        </p:spPr>
      </p:sp>
      <p:sp>
        <p:nvSpPr>
          <p:cNvPr id="10" name="Freeform 10"/>
          <p:cNvSpPr/>
          <p:nvPr/>
        </p:nvSpPr>
        <p:spPr>
          <a:xfrm>
            <a:off x="337562" y="3470137"/>
            <a:ext cx="4941431" cy="1734064"/>
          </a:xfrm>
          <a:custGeom>
            <a:avLst/>
            <a:gdLst/>
            <a:ahLst/>
            <a:cxnLst/>
            <a:rect l="l" t="t" r="r" b="b"/>
            <a:pathLst>
              <a:path w="4941431" h="1734064">
                <a:moveTo>
                  <a:pt x="0" y="0"/>
                </a:moveTo>
                <a:lnTo>
                  <a:pt x="4941431" y="0"/>
                </a:lnTo>
                <a:lnTo>
                  <a:pt x="4941431" y="1734064"/>
                </a:lnTo>
                <a:lnTo>
                  <a:pt x="0" y="1734064"/>
                </a:lnTo>
                <a:lnTo>
                  <a:pt x="0" y="0"/>
                </a:lnTo>
                <a:close/>
              </a:path>
            </a:pathLst>
          </a:custGeom>
          <a:blipFill>
            <a:blip r:embed="rId8"/>
            <a:stretch>
              <a:fillRect/>
            </a:stretch>
          </a:blipFill>
        </p:spPr>
      </p:sp>
      <p:sp>
        <p:nvSpPr>
          <p:cNvPr id="11" name="Freeform 11"/>
          <p:cNvSpPr/>
          <p:nvPr/>
        </p:nvSpPr>
        <p:spPr>
          <a:xfrm>
            <a:off x="7799784" y="1382603"/>
            <a:ext cx="1466136" cy="2490617"/>
          </a:xfrm>
          <a:custGeom>
            <a:avLst/>
            <a:gdLst/>
            <a:ahLst/>
            <a:cxnLst/>
            <a:rect l="l" t="t" r="r" b="b"/>
            <a:pathLst>
              <a:path w="1466136" h="2490617">
                <a:moveTo>
                  <a:pt x="0" y="0"/>
                </a:moveTo>
                <a:lnTo>
                  <a:pt x="1466136" y="0"/>
                </a:lnTo>
                <a:lnTo>
                  <a:pt x="1466136" y="2490617"/>
                </a:lnTo>
                <a:lnTo>
                  <a:pt x="0" y="2490617"/>
                </a:lnTo>
                <a:lnTo>
                  <a:pt x="0" y="0"/>
                </a:lnTo>
                <a:close/>
              </a:path>
            </a:pathLst>
          </a:custGeom>
          <a:blipFill>
            <a:blip r:embed="rId9"/>
            <a:stretch>
              <a:fillRect l="-48254" r="-87275"/>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7680" y="292947"/>
            <a:ext cx="8778240" cy="12192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0"/>
              <a:ext cx="11704320" cy="1720850"/>
            </a:xfrm>
            <a:prstGeom prst="rect">
              <a:avLst/>
            </a:prstGeom>
          </p:spPr>
          <p:txBody>
            <a:bodyPr lIns="0" tIns="0" rIns="0" bIns="0" rtlCol="0" anchor="ctr"/>
            <a:lstStyle/>
            <a:p>
              <a:pPr algn="ctr">
                <a:lnSpc>
                  <a:spcPts val="5631"/>
                </a:lnSpc>
              </a:pPr>
              <a:r>
                <a:rPr lang="en-US" sz="4693" b="1">
                  <a:solidFill>
                    <a:srgbClr val="000000"/>
                  </a:solidFill>
                  <a:latin typeface="Calibri (MS) Bold"/>
                  <a:ea typeface="Calibri (MS) Bold"/>
                  <a:cs typeface="Calibri (MS) Bold"/>
                  <a:sym typeface="Calibri (MS) Bold"/>
                </a:rPr>
                <a:t>Completion Status &amp; Current Stage</a:t>
              </a:r>
            </a:p>
          </p:txBody>
        </p:sp>
      </p:gr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5165" r="5165"/>
          <a:stretch>
            <a:fillRect/>
          </a:stretch>
        </p:blipFill>
        <p:spPr>
          <a:xfrm>
            <a:off x="2978166" y="4493398"/>
            <a:ext cx="3797268" cy="2387056"/>
          </a:xfrm>
          <a:prstGeom prst="rect">
            <a:avLst/>
          </a:prstGeom>
        </p:spPr>
      </p:pic>
      <p:grpSp>
        <p:nvGrpSpPr>
          <p:cNvPr id="6" name="Group 6"/>
          <p:cNvGrpSpPr/>
          <p:nvPr/>
        </p:nvGrpSpPr>
        <p:grpSpPr>
          <a:xfrm>
            <a:off x="1055370" y="1591959"/>
            <a:ext cx="7255971" cy="2726780"/>
            <a:chOff x="0" y="0"/>
            <a:chExt cx="9674628" cy="3635707"/>
          </a:xfrm>
        </p:grpSpPr>
        <p:sp>
          <p:nvSpPr>
            <p:cNvPr id="7" name="Freeform 7"/>
            <p:cNvSpPr/>
            <p:nvPr/>
          </p:nvSpPr>
          <p:spPr>
            <a:xfrm>
              <a:off x="1453481" y="793417"/>
              <a:ext cx="7930477" cy="2842290"/>
            </a:xfrm>
            <a:custGeom>
              <a:avLst/>
              <a:gdLst/>
              <a:ahLst/>
              <a:cxnLst/>
              <a:rect l="l" t="t" r="r" b="b"/>
              <a:pathLst>
                <a:path w="7930477" h="2842290">
                  <a:moveTo>
                    <a:pt x="0" y="0"/>
                  </a:moveTo>
                  <a:lnTo>
                    <a:pt x="7930477" y="0"/>
                  </a:lnTo>
                  <a:lnTo>
                    <a:pt x="7930477" y="2842290"/>
                  </a:lnTo>
                  <a:lnTo>
                    <a:pt x="0" y="28422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116066" y="371453"/>
              <a:ext cx="54930" cy="403348"/>
            </a:xfrm>
            <a:prstGeom prst="rect">
              <a:avLst/>
            </a:prstGeom>
          </p:spPr>
          <p:txBody>
            <a:bodyPr lIns="0" tIns="0" rIns="0" bIns="0" rtlCol="0" anchor="t">
              <a:spAutoFit/>
            </a:bodyPr>
            <a:lstStyle/>
            <a:p>
              <a:pPr algn="l">
                <a:lnSpc>
                  <a:spcPts val="2809"/>
                </a:lnSpc>
              </a:pPr>
              <a:r>
                <a:rPr lang="en-US" sz="1347" b="1">
                  <a:solidFill>
                    <a:srgbClr val="000000"/>
                  </a:solidFill>
                  <a:latin typeface="IBM Plex Sans Bold"/>
                  <a:ea typeface="IBM Plex Sans Bold"/>
                  <a:cs typeface="IBM Plex Sans Bold"/>
                  <a:sym typeface="IBM Plex Sans Bold"/>
                </a:rPr>
                <a:t> </a:t>
              </a:r>
            </a:p>
          </p:txBody>
        </p:sp>
        <p:sp>
          <p:nvSpPr>
            <p:cNvPr id="9" name="TextBox 9"/>
            <p:cNvSpPr txBox="1"/>
            <p:nvPr/>
          </p:nvSpPr>
          <p:spPr>
            <a:xfrm>
              <a:off x="1668332" y="1015414"/>
              <a:ext cx="1369770" cy="572279"/>
            </a:xfrm>
            <a:prstGeom prst="rect">
              <a:avLst/>
            </a:prstGeom>
          </p:spPr>
          <p:txBody>
            <a:bodyPr lIns="0" tIns="0" rIns="0" bIns="0" rtlCol="0" anchor="t">
              <a:spAutoFit/>
            </a:bodyPr>
            <a:lstStyle/>
            <a:p>
              <a:pPr algn="ctr">
                <a:lnSpc>
                  <a:spcPts val="1725"/>
                </a:lnSpc>
              </a:pPr>
              <a:r>
                <a:rPr lang="en-US" sz="1504">
                  <a:solidFill>
                    <a:srgbClr val="FFFFFF"/>
                  </a:solidFill>
                  <a:latin typeface="IBM Plex Sans"/>
                  <a:ea typeface="IBM Plex Sans"/>
                  <a:cs typeface="IBM Plex Sans"/>
                  <a:sym typeface="IBM Plex Sans"/>
                </a:rPr>
                <a:t>we are here now</a:t>
              </a:r>
            </a:p>
          </p:txBody>
        </p:sp>
        <p:sp>
          <p:nvSpPr>
            <p:cNvPr id="10" name="TextBox 10"/>
            <p:cNvSpPr txBox="1"/>
            <p:nvPr/>
          </p:nvSpPr>
          <p:spPr>
            <a:xfrm>
              <a:off x="3599877" y="260819"/>
              <a:ext cx="2906963" cy="698982"/>
            </a:xfrm>
            <a:prstGeom prst="rect">
              <a:avLst/>
            </a:prstGeom>
          </p:spPr>
          <p:txBody>
            <a:bodyPr lIns="0" tIns="0" rIns="0" bIns="0" rtlCol="0" anchor="t">
              <a:spAutoFit/>
            </a:bodyPr>
            <a:lstStyle/>
            <a:p>
              <a:pPr algn="ctr">
                <a:lnSpc>
                  <a:spcPts val="1419"/>
                </a:lnSpc>
              </a:pPr>
              <a:r>
                <a:rPr lang="en-US" sz="1247">
                  <a:solidFill>
                    <a:srgbClr val="000000"/>
                  </a:solidFill>
                  <a:latin typeface="IBM Plex Sans"/>
                  <a:ea typeface="IBM Plex Sans"/>
                  <a:cs typeface="IBM Plex Sans"/>
                  <a:sym typeface="IBM Plex Sans"/>
                </a:rPr>
                <a:t>To make prototype we 18 to 20 days and for research we need 2 to 2.5 months</a:t>
              </a:r>
            </a:p>
          </p:txBody>
        </p:sp>
        <p:sp>
          <p:nvSpPr>
            <p:cNvPr id="11" name="TextBox 11"/>
            <p:cNvSpPr txBox="1"/>
            <p:nvPr/>
          </p:nvSpPr>
          <p:spPr>
            <a:xfrm>
              <a:off x="4976954" y="1630271"/>
              <a:ext cx="152808" cy="324918"/>
            </a:xfrm>
            <a:prstGeom prst="rect">
              <a:avLst/>
            </a:prstGeom>
          </p:spPr>
          <p:txBody>
            <a:bodyPr lIns="0" tIns="0" rIns="0" bIns="0" rtlCol="0" anchor="t">
              <a:spAutoFit/>
            </a:bodyPr>
            <a:lstStyle/>
            <a:p>
              <a:pPr algn="l">
                <a:lnSpc>
                  <a:spcPts val="2064"/>
                </a:lnSpc>
              </a:pPr>
              <a:r>
                <a:rPr lang="en-US" sz="1474" b="1">
                  <a:solidFill>
                    <a:srgbClr val="000000"/>
                  </a:solidFill>
                  <a:latin typeface="IBM Plex Sans Bold"/>
                  <a:ea typeface="IBM Plex Sans Bold"/>
                  <a:cs typeface="IBM Plex Sans Bold"/>
                  <a:sym typeface="IBM Plex Sans Bold"/>
                </a:rPr>
                <a:t>2</a:t>
              </a:r>
            </a:p>
          </p:txBody>
        </p:sp>
        <p:sp>
          <p:nvSpPr>
            <p:cNvPr id="12" name="TextBox 12"/>
            <p:cNvSpPr txBox="1"/>
            <p:nvPr/>
          </p:nvSpPr>
          <p:spPr>
            <a:xfrm>
              <a:off x="6842227" y="2463509"/>
              <a:ext cx="152808" cy="324918"/>
            </a:xfrm>
            <a:prstGeom prst="rect">
              <a:avLst/>
            </a:prstGeom>
          </p:spPr>
          <p:txBody>
            <a:bodyPr lIns="0" tIns="0" rIns="0" bIns="0" rtlCol="0" anchor="t">
              <a:spAutoFit/>
            </a:bodyPr>
            <a:lstStyle/>
            <a:p>
              <a:pPr algn="l">
                <a:lnSpc>
                  <a:spcPts val="2064"/>
                </a:lnSpc>
              </a:pPr>
              <a:r>
                <a:rPr lang="en-US" sz="1474" b="1">
                  <a:solidFill>
                    <a:srgbClr val="000000"/>
                  </a:solidFill>
                  <a:latin typeface="IBM Plex Sans Bold"/>
                  <a:ea typeface="IBM Plex Sans Bold"/>
                  <a:cs typeface="IBM Plex Sans Bold"/>
                  <a:sym typeface="IBM Plex Sans Bold"/>
                </a:rPr>
                <a:t>3</a:t>
              </a:r>
            </a:p>
          </p:txBody>
        </p:sp>
        <p:sp>
          <p:nvSpPr>
            <p:cNvPr id="13" name="TextBox 13"/>
            <p:cNvSpPr txBox="1"/>
            <p:nvPr/>
          </p:nvSpPr>
          <p:spPr>
            <a:xfrm>
              <a:off x="7429023" y="2950909"/>
              <a:ext cx="2245605" cy="511276"/>
            </a:xfrm>
            <a:prstGeom prst="rect">
              <a:avLst/>
            </a:prstGeom>
          </p:spPr>
          <p:txBody>
            <a:bodyPr lIns="0" tIns="0" rIns="0" bIns="0" rtlCol="0" anchor="t">
              <a:spAutoFit/>
            </a:bodyPr>
            <a:lstStyle/>
            <a:p>
              <a:pPr algn="ctr">
                <a:lnSpc>
                  <a:spcPts val="1573"/>
                </a:lnSpc>
              </a:pPr>
              <a:r>
                <a:rPr lang="en-US" sz="1374">
                  <a:solidFill>
                    <a:srgbClr val="000000"/>
                  </a:solidFill>
                  <a:latin typeface="IBM Plex Sans"/>
                  <a:ea typeface="IBM Plex Sans"/>
                  <a:cs typeface="IBM Plex Sans"/>
                  <a:sym typeface="IBM Plex Sans"/>
                </a:rPr>
                <a:t>For research we need 2 to 2.5 months</a:t>
              </a:r>
            </a:p>
          </p:txBody>
        </p:sp>
        <p:sp>
          <p:nvSpPr>
            <p:cNvPr id="14" name="TextBox 14"/>
            <p:cNvSpPr txBox="1"/>
            <p:nvPr/>
          </p:nvSpPr>
          <p:spPr>
            <a:xfrm>
              <a:off x="8843275" y="2005241"/>
              <a:ext cx="152808" cy="477318"/>
            </a:xfrm>
            <a:prstGeom prst="rect">
              <a:avLst/>
            </a:prstGeom>
          </p:spPr>
          <p:txBody>
            <a:bodyPr lIns="0" tIns="0" rIns="0" bIns="0" rtlCol="0" anchor="t">
              <a:spAutoFit/>
            </a:bodyPr>
            <a:lstStyle/>
            <a:p>
              <a:pPr algn="l">
                <a:lnSpc>
                  <a:spcPts val="3686"/>
                </a:lnSpc>
              </a:pPr>
              <a:r>
                <a:rPr lang="en-US" sz="1474" b="1">
                  <a:solidFill>
                    <a:srgbClr val="000000"/>
                  </a:solidFill>
                  <a:latin typeface="IBM Plex Sans Bold"/>
                  <a:ea typeface="IBM Plex Sans Bold"/>
                  <a:cs typeface="IBM Plex Sans Bold"/>
                  <a:sym typeface="IBM Plex Sans Bold"/>
                </a:rPr>
                <a:t>4</a:t>
              </a:r>
            </a:p>
          </p:txBody>
        </p:sp>
        <p:sp>
          <p:nvSpPr>
            <p:cNvPr id="15" name="TextBox 15"/>
            <p:cNvSpPr txBox="1"/>
            <p:nvPr/>
          </p:nvSpPr>
          <p:spPr>
            <a:xfrm>
              <a:off x="3397847" y="2922334"/>
              <a:ext cx="152808" cy="318230"/>
            </a:xfrm>
            <a:prstGeom prst="rect">
              <a:avLst/>
            </a:prstGeom>
          </p:spPr>
          <p:txBody>
            <a:bodyPr lIns="0" tIns="0" rIns="0" bIns="0" rtlCol="0" anchor="t">
              <a:spAutoFit/>
            </a:bodyPr>
            <a:lstStyle/>
            <a:p>
              <a:pPr algn="l">
                <a:lnSpc>
                  <a:spcPts val="2064"/>
                </a:lnSpc>
              </a:pPr>
              <a:r>
                <a:rPr lang="en-US" sz="1474" b="1">
                  <a:solidFill>
                    <a:srgbClr val="000000"/>
                  </a:solidFill>
                  <a:latin typeface="IBM Plex Sans Bold"/>
                  <a:ea typeface="IBM Plex Sans Bold"/>
                  <a:cs typeface="IBM Plex Sans Bold"/>
                  <a:sym typeface="IBM Plex Sans Bold"/>
                </a:rPr>
                <a:t>1</a:t>
              </a:r>
            </a:p>
          </p:txBody>
        </p:sp>
        <p:sp>
          <p:nvSpPr>
            <p:cNvPr id="16" name="TextBox 16"/>
            <p:cNvSpPr txBox="1"/>
            <p:nvPr/>
          </p:nvSpPr>
          <p:spPr>
            <a:xfrm>
              <a:off x="8399018" y="1139428"/>
              <a:ext cx="152808" cy="318230"/>
            </a:xfrm>
            <a:prstGeom prst="rect">
              <a:avLst/>
            </a:prstGeom>
          </p:spPr>
          <p:txBody>
            <a:bodyPr lIns="0" tIns="0" rIns="0" bIns="0" rtlCol="0" anchor="t">
              <a:spAutoFit/>
            </a:bodyPr>
            <a:lstStyle/>
            <a:p>
              <a:pPr algn="l">
                <a:lnSpc>
                  <a:spcPts val="2064"/>
                </a:lnSpc>
              </a:pPr>
              <a:r>
                <a:rPr lang="en-US" sz="1474" b="1">
                  <a:solidFill>
                    <a:srgbClr val="000000"/>
                  </a:solidFill>
                  <a:latin typeface="IBM Plex Sans Bold"/>
                  <a:ea typeface="IBM Plex Sans Bold"/>
                  <a:cs typeface="IBM Plex Sans Bold"/>
                  <a:sym typeface="IBM Plex Sans Bold"/>
                </a:rPr>
                <a:t>4</a:t>
              </a:r>
            </a:p>
          </p:txBody>
        </p:sp>
        <p:sp>
          <p:nvSpPr>
            <p:cNvPr id="17" name="TextBox 17"/>
            <p:cNvSpPr txBox="1"/>
            <p:nvPr/>
          </p:nvSpPr>
          <p:spPr>
            <a:xfrm>
              <a:off x="0" y="2754188"/>
              <a:ext cx="2906963" cy="776147"/>
            </a:xfrm>
            <a:prstGeom prst="rect">
              <a:avLst/>
            </a:prstGeom>
          </p:spPr>
          <p:txBody>
            <a:bodyPr lIns="0" tIns="0" rIns="0" bIns="0" rtlCol="0" anchor="t">
              <a:spAutoFit/>
            </a:bodyPr>
            <a:lstStyle/>
            <a:p>
              <a:pPr algn="ctr">
                <a:lnSpc>
                  <a:spcPts val="1533"/>
                </a:lnSpc>
              </a:pPr>
              <a:r>
                <a:rPr lang="en-US" sz="1347">
                  <a:solidFill>
                    <a:srgbClr val="000000"/>
                  </a:solidFill>
                  <a:latin typeface="IBM Plex Sans"/>
                  <a:ea typeface="IBM Plex Sans"/>
                  <a:cs typeface="IBM Plex Sans"/>
                  <a:sym typeface="IBM Plex Sans"/>
                </a:rPr>
                <a:t>Our project is now at the starting stage. we have only the idea and demo model.</a:t>
              </a:r>
            </a:p>
          </p:txBody>
        </p:sp>
        <p:sp>
          <p:nvSpPr>
            <p:cNvPr id="18" name="TextBox 18"/>
            <p:cNvSpPr txBox="1"/>
            <p:nvPr/>
          </p:nvSpPr>
          <p:spPr>
            <a:xfrm>
              <a:off x="7429023" y="9525"/>
              <a:ext cx="2245605" cy="765276"/>
            </a:xfrm>
            <a:prstGeom prst="rect">
              <a:avLst/>
            </a:prstGeom>
          </p:spPr>
          <p:txBody>
            <a:bodyPr lIns="0" tIns="0" rIns="0" bIns="0" rtlCol="0" anchor="t">
              <a:spAutoFit/>
            </a:bodyPr>
            <a:lstStyle/>
            <a:p>
              <a:pPr algn="ctr">
                <a:lnSpc>
                  <a:spcPts val="1573"/>
                </a:lnSpc>
              </a:pPr>
              <a:r>
                <a:rPr lang="en-US" sz="1374">
                  <a:solidFill>
                    <a:srgbClr val="000000"/>
                  </a:solidFill>
                  <a:latin typeface="IBM Plex Sans"/>
                  <a:ea typeface="IBM Plex Sans"/>
                  <a:cs typeface="IBM Plex Sans"/>
                  <a:sym typeface="IBM Plex Sans"/>
                </a:rPr>
                <a:t>Apply for the pattern we need atleast 4 to 6 month. </a:t>
              </a:r>
            </a:p>
          </p:txBody>
        </p:sp>
      </p:gr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7680" y="292947"/>
            <a:ext cx="8778240" cy="12192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0"/>
              <a:ext cx="11704320" cy="1720850"/>
            </a:xfrm>
            <a:prstGeom prst="rect">
              <a:avLst/>
            </a:prstGeom>
          </p:spPr>
          <p:txBody>
            <a:bodyPr lIns="0" tIns="0" rIns="0" bIns="0" rtlCol="0" anchor="ctr"/>
            <a:lstStyle/>
            <a:p>
              <a:pPr algn="ctr">
                <a:lnSpc>
                  <a:spcPts val="5631"/>
                </a:lnSpc>
              </a:pPr>
              <a:r>
                <a:rPr lang="en-US" sz="4693" dirty="0">
                  <a:solidFill>
                    <a:srgbClr val="000000"/>
                  </a:solidFill>
                  <a:latin typeface="Calibri (MS)"/>
                  <a:ea typeface="Calibri (MS)"/>
                  <a:cs typeface="Calibri (MS)"/>
                  <a:sym typeface="Calibri (MS)"/>
                </a:rPr>
                <a:t>       </a:t>
              </a:r>
              <a:r>
                <a:rPr lang="en-US" sz="4693" b="1" dirty="0">
                  <a:solidFill>
                    <a:srgbClr val="000000"/>
                  </a:solidFill>
                  <a:latin typeface="Calibri (MS) Bold"/>
                  <a:ea typeface="Calibri (MS) Bold"/>
                  <a:cs typeface="Calibri (MS) Bold"/>
                  <a:sym typeface="Calibri (MS) Bold"/>
                </a:rPr>
                <a:t>Target Market Audience</a:t>
              </a:r>
              <a:r>
                <a:rPr lang="en-US" sz="4693" dirty="0">
                  <a:solidFill>
                    <a:srgbClr val="000000"/>
                  </a:solidFill>
                  <a:latin typeface="Calibri (MS)"/>
                  <a:ea typeface="Calibri (MS)"/>
                  <a:cs typeface="Calibri (MS)"/>
                  <a:sym typeface="Calibri (MS)"/>
                </a:rPr>
                <a:t>     </a:t>
              </a:r>
            </a:p>
          </p:txBody>
        </p:sp>
      </p:grpSp>
      <p:sp>
        <p:nvSpPr>
          <p:cNvPr id="5" name="Freeform 5"/>
          <p:cNvSpPr/>
          <p:nvPr/>
        </p:nvSpPr>
        <p:spPr>
          <a:xfrm>
            <a:off x="5255213" y="2354289"/>
            <a:ext cx="1646464" cy="1176474"/>
          </a:xfrm>
          <a:custGeom>
            <a:avLst/>
            <a:gdLst/>
            <a:ahLst/>
            <a:cxnLst/>
            <a:rect l="l" t="t" r="r" b="b"/>
            <a:pathLst>
              <a:path w="1646464" h="1176474">
                <a:moveTo>
                  <a:pt x="0" y="0"/>
                </a:moveTo>
                <a:lnTo>
                  <a:pt x="1646464" y="0"/>
                </a:lnTo>
                <a:lnTo>
                  <a:pt x="1646464" y="1176473"/>
                </a:lnTo>
                <a:lnTo>
                  <a:pt x="0" y="1176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725250" y="3103420"/>
            <a:ext cx="1231305" cy="1231305"/>
          </a:xfrm>
          <a:custGeom>
            <a:avLst/>
            <a:gdLst/>
            <a:ahLst/>
            <a:cxnLst/>
            <a:rect l="l" t="t" r="r" b="b"/>
            <a:pathLst>
              <a:path w="1231305" h="1231305">
                <a:moveTo>
                  <a:pt x="0" y="0"/>
                </a:moveTo>
                <a:lnTo>
                  <a:pt x="1231305" y="0"/>
                </a:lnTo>
                <a:lnTo>
                  <a:pt x="1231305" y="1231305"/>
                </a:lnTo>
                <a:lnTo>
                  <a:pt x="0" y="12313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569044" y="1621506"/>
            <a:ext cx="1387511" cy="860257"/>
          </a:xfrm>
          <a:custGeom>
            <a:avLst/>
            <a:gdLst/>
            <a:ahLst/>
            <a:cxnLst/>
            <a:rect l="l" t="t" r="r" b="b"/>
            <a:pathLst>
              <a:path w="1387511" h="860257">
                <a:moveTo>
                  <a:pt x="0" y="0"/>
                </a:moveTo>
                <a:lnTo>
                  <a:pt x="1387511" y="0"/>
                </a:lnTo>
                <a:lnTo>
                  <a:pt x="1387511" y="860257"/>
                </a:lnTo>
                <a:lnTo>
                  <a:pt x="0" y="8602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631731" y="4173831"/>
            <a:ext cx="1269946" cy="1488903"/>
          </a:xfrm>
          <a:custGeom>
            <a:avLst/>
            <a:gdLst/>
            <a:ahLst/>
            <a:cxnLst/>
            <a:rect l="l" t="t" r="r" b="b"/>
            <a:pathLst>
              <a:path w="1269946" h="1488903">
                <a:moveTo>
                  <a:pt x="0" y="0"/>
                </a:moveTo>
                <a:lnTo>
                  <a:pt x="1269946" y="0"/>
                </a:lnTo>
                <a:lnTo>
                  <a:pt x="1269946" y="1488902"/>
                </a:lnTo>
                <a:lnTo>
                  <a:pt x="0" y="14889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606312" y="4918282"/>
            <a:ext cx="4700486" cy="1431742"/>
          </a:xfrm>
          <a:custGeom>
            <a:avLst/>
            <a:gdLst/>
            <a:ahLst/>
            <a:cxnLst/>
            <a:rect l="l" t="t" r="r" b="b"/>
            <a:pathLst>
              <a:path w="4700486" h="1431742">
                <a:moveTo>
                  <a:pt x="0" y="0"/>
                </a:moveTo>
                <a:lnTo>
                  <a:pt x="4700486" y="0"/>
                </a:lnTo>
                <a:lnTo>
                  <a:pt x="4700486" y="1431742"/>
                </a:lnTo>
                <a:lnTo>
                  <a:pt x="0" y="14317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460827" y="389790"/>
            <a:ext cx="677448" cy="777863"/>
          </a:xfrm>
          <a:custGeom>
            <a:avLst/>
            <a:gdLst/>
            <a:ahLst/>
            <a:cxnLst/>
            <a:rect l="l" t="t" r="r" b="b"/>
            <a:pathLst>
              <a:path w="677448" h="777863">
                <a:moveTo>
                  <a:pt x="0" y="0"/>
                </a:moveTo>
                <a:lnTo>
                  <a:pt x="677449" y="0"/>
                </a:lnTo>
                <a:lnTo>
                  <a:pt x="677449" y="777864"/>
                </a:lnTo>
                <a:lnTo>
                  <a:pt x="0" y="7778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487680" y="2004010"/>
            <a:ext cx="4673440" cy="3301299"/>
          </a:xfrm>
          <a:prstGeom prst="rect">
            <a:avLst/>
          </a:prstGeom>
        </p:spPr>
        <p:txBody>
          <a:bodyPr lIns="0" tIns="0" rIns="0" bIns="0" rtlCol="0" anchor="t">
            <a:spAutoFit/>
          </a:bodyPr>
          <a:lstStyle/>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Government &amp; Municipal Authorities.</a:t>
            </a:r>
          </a:p>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Urban infrastructure departments.</a:t>
            </a:r>
          </a:p>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Smart city projects.</a:t>
            </a:r>
          </a:p>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Renewable energy initiatives.</a:t>
            </a:r>
          </a:p>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National highways authorities.</a:t>
            </a:r>
          </a:p>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Toll road companies.</a:t>
            </a:r>
          </a:p>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Commercial Infrastructure Owners.</a:t>
            </a:r>
          </a:p>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Large industrial parks.</a:t>
            </a:r>
          </a:p>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Shopping malls with heavy parking traffic.</a:t>
            </a:r>
          </a:p>
          <a:p>
            <a:pPr marL="431799" lvl="1" indent="-215899" algn="l">
              <a:lnSpc>
                <a:spcPts val="2359"/>
              </a:lnSpc>
              <a:buFont typeface="Arial"/>
              <a:buChar char="•"/>
            </a:pPr>
            <a:r>
              <a:rPr lang="en-US" sz="1999">
                <a:solidFill>
                  <a:srgbClr val="000000"/>
                </a:solidFill>
                <a:latin typeface="Calibri (MS)"/>
                <a:ea typeface="Calibri (MS)"/>
                <a:cs typeface="Calibri (MS)"/>
                <a:sym typeface="Calibri (MS)"/>
              </a:rPr>
              <a:t>Educational &amp; Research Institutions.</a:t>
            </a:r>
          </a:p>
        </p:txBody>
      </p:sp>
      <p:sp>
        <p:nvSpPr>
          <p:cNvPr id="12" name="TextBox 12"/>
          <p:cNvSpPr txBox="1"/>
          <p:nvPr/>
        </p:nvSpPr>
        <p:spPr>
          <a:xfrm>
            <a:off x="487680" y="5486284"/>
            <a:ext cx="7081364" cy="1409721"/>
          </a:xfrm>
          <a:prstGeom prst="rect">
            <a:avLst/>
          </a:prstGeom>
        </p:spPr>
        <p:txBody>
          <a:bodyPr lIns="0" tIns="0" rIns="0" bIns="0" rtlCol="0" anchor="t">
            <a:spAutoFit/>
          </a:bodyPr>
          <a:lstStyle/>
          <a:p>
            <a:pPr algn="l">
              <a:lnSpc>
                <a:spcPts val="2759"/>
              </a:lnSpc>
            </a:pPr>
            <a:r>
              <a:rPr lang="en-US" sz="2299" b="1">
                <a:solidFill>
                  <a:srgbClr val="000000"/>
                </a:solidFill>
                <a:latin typeface="Calibri (MS) Bold"/>
                <a:ea typeface="Calibri (MS) Bold"/>
                <a:cs typeface="Calibri (MS) Bold"/>
                <a:sym typeface="Calibri (MS) Bold"/>
              </a:rPr>
              <a:t> Market Characteristics </a:t>
            </a:r>
          </a:p>
          <a:p>
            <a:pPr algn="l">
              <a:lnSpc>
                <a:spcPts val="1333"/>
              </a:lnSpc>
            </a:pPr>
            <a:endParaRPr lang="en-US" sz="2299" b="1">
              <a:solidFill>
                <a:srgbClr val="000000"/>
              </a:solidFill>
              <a:latin typeface="Calibri (MS) Bold"/>
              <a:ea typeface="Calibri (MS) Bold"/>
              <a:cs typeface="Calibri (MS) Bold"/>
              <a:sym typeface="Calibri (MS) Bold"/>
            </a:endParaRPr>
          </a:p>
          <a:p>
            <a:pPr marL="410206" lvl="1" indent="-205103" algn="l">
              <a:lnSpc>
                <a:spcPts val="2279"/>
              </a:lnSpc>
              <a:buFont typeface="Arial"/>
              <a:buChar char="•"/>
            </a:pPr>
            <a:r>
              <a:rPr lang="en-US" sz="1899">
                <a:solidFill>
                  <a:srgbClr val="000000"/>
                </a:solidFill>
                <a:latin typeface="Calibri (MS)"/>
                <a:ea typeface="Calibri (MS)"/>
                <a:cs typeface="Calibri (MS)"/>
                <a:sym typeface="Calibri (MS)"/>
              </a:rPr>
              <a:t>Focused on urban &amp; high-density traffic areas.</a:t>
            </a:r>
          </a:p>
          <a:p>
            <a:pPr marL="410206" lvl="1" indent="-205103" algn="l">
              <a:lnSpc>
                <a:spcPts val="2279"/>
              </a:lnSpc>
              <a:buFont typeface="Arial"/>
              <a:buChar char="•"/>
            </a:pPr>
            <a:r>
              <a:rPr lang="en-US" sz="1899">
                <a:solidFill>
                  <a:srgbClr val="000000"/>
                </a:solidFill>
                <a:latin typeface="Calibri (MS)"/>
                <a:ea typeface="Calibri (MS)"/>
                <a:cs typeface="Calibri (MS)"/>
                <a:sym typeface="Calibri (MS)"/>
              </a:rPr>
              <a:t>Driven by smart city policies and sustainability goals.</a:t>
            </a:r>
          </a:p>
          <a:p>
            <a:pPr marL="410206" lvl="1" indent="-205103" algn="l">
              <a:lnSpc>
                <a:spcPts val="2279"/>
              </a:lnSpc>
              <a:buFont typeface="Arial"/>
              <a:buChar char="•"/>
            </a:pPr>
            <a:r>
              <a:rPr lang="en-US" sz="1899">
                <a:solidFill>
                  <a:srgbClr val="000000"/>
                </a:solidFill>
                <a:latin typeface="Calibri (MS)"/>
                <a:ea typeface="Calibri (MS)"/>
                <a:cs typeface="Calibri (MS)"/>
                <a:sym typeface="Calibri (MS)"/>
              </a:rPr>
              <a:t>High potential in developing nations with expanding infrastructure.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7680" y="292947"/>
            <a:ext cx="8778240" cy="12192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sp>
        <p:sp>
          <p:nvSpPr>
            <p:cNvPr id="4" name="TextBox 4"/>
            <p:cNvSpPr txBox="1"/>
            <p:nvPr/>
          </p:nvSpPr>
          <p:spPr>
            <a:xfrm>
              <a:off x="0" y="-95250"/>
              <a:ext cx="11704320" cy="1720850"/>
            </a:xfrm>
            <a:prstGeom prst="rect">
              <a:avLst/>
            </a:prstGeom>
          </p:spPr>
          <p:txBody>
            <a:bodyPr lIns="0" tIns="0" rIns="0" bIns="0" rtlCol="0" anchor="ctr"/>
            <a:lstStyle/>
            <a:p>
              <a:pPr>
                <a:lnSpc>
                  <a:spcPts val="5631"/>
                </a:lnSpc>
              </a:pPr>
              <a:r>
                <a:rPr lang="en-US" sz="4693" b="1" dirty="0">
                  <a:solidFill>
                    <a:srgbClr val="000000"/>
                  </a:solidFill>
                  <a:latin typeface="Calibri (MS) Bold"/>
                  <a:ea typeface="Calibri (MS) Bold"/>
                  <a:cs typeface="Calibri (MS) Bold"/>
                  <a:sym typeface="Calibri (MS) Bold"/>
                </a:rPr>
                <a:t>               Business Model</a:t>
              </a:r>
              <a:r>
                <a:rPr lang="en-US" sz="4693" dirty="0">
                  <a:solidFill>
                    <a:srgbClr val="000000"/>
                  </a:solidFill>
                  <a:latin typeface="Calibri (MS)"/>
                  <a:ea typeface="Calibri (MS)"/>
                  <a:cs typeface="Calibri (MS)"/>
                  <a:sym typeface="Calibri (MS)"/>
                </a:rPr>
                <a:t>      </a:t>
              </a:r>
            </a:p>
          </p:txBody>
        </p:sp>
      </p:grpSp>
      <p:pic>
        <p:nvPicPr>
          <p:cNvPr id="5" name="Picture 5"/>
          <p:cNvPicPr>
            <a:picLocks noChangeAspect="1"/>
          </p:cNvPicPr>
          <p:nvPr/>
        </p:nvPicPr>
        <p:blipFill>
          <a:blip r:embed="rId2">
            <a:alphaModFix amt="39000"/>
          </a:blip>
          <a:srcRect/>
          <a:stretch>
            <a:fillRect/>
          </a:stretch>
        </p:blipFill>
        <p:spPr>
          <a:xfrm>
            <a:off x="7969756" y="5120640"/>
            <a:ext cx="818318" cy="2125502"/>
          </a:xfrm>
          <a:prstGeom prst="rect">
            <a:avLst/>
          </a:prstGeom>
        </p:spPr>
      </p:pic>
      <p:pic>
        <p:nvPicPr>
          <p:cNvPr id="6" name="Picture 6"/>
          <p:cNvPicPr>
            <a:picLocks noChangeAspect="1"/>
          </p:cNvPicPr>
          <p:nvPr/>
        </p:nvPicPr>
        <p:blipFill>
          <a:blip r:embed="rId2">
            <a:alphaModFix amt="17000"/>
          </a:blip>
          <a:srcRect/>
          <a:stretch>
            <a:fillRect/>
          </a:stretch>
        </p:blipFill>
        <p:spPr>
          <a:xfrm>
            <a:off x="6896061" y="5120640"/>
            <a:ext cx="818318" cy="2125502"/>
          </a:xfrm>
          <a:prstGeom prst="rect">
            <a:avLst/>
          </a:prstGeom>
        </p:spPr>
      </p:pic>
      <p:pic>
        <p:nvPicPr>
          <p:cNvPr id="7" name="Picture 7"/>
          <p:cNvPicPr>
            <a:picLocks noChangeAspect="1"/>
          </p:cNvPicPr>
          <p:nvPr/>
        </p:nvPicPr>
        <p:blipFill>
          <a:blip r:embed="rId2">
            <a:alphaModFix amt="34000"/>
          </a:blip>
          <a:srcRect/>
          <a:stretch>
            <a:fillRect/>
          </a:stretch>
        </p:blipFill>
        <p:spPr>
          <a:xfrm>
            <a:off x="5822365" y="5120640"/>
            <a:ext cx="818318" cy="2125502"/>
          </a:xfrm>
          <a:prstGeom prst="rect">
            <a:avLst/>
          </a:prstGeom>
        </p:spPr>
      </p:pic>
      <p:sp>
        <p:nvSpPr>
          <p:cNvPr id="8" name="Freeform 8"/>
          <p:cNvSpPr/>
          <p:nvPr/>
        </p:nvSpPr>
        <p:spPr>
          <a:xfrm>
            <a:off x="6556356" y="421219"/>
            <a:ext cx="679409" cy="715852"/>
          </a:xfrm>
          <a:custGeom>
            <a:avLst/>
            <a:gdLst/>
            <a:ahLst/>
            <a:cxnLst/>
            <a:rect l="l" t="t" r="r" b="b"/>
            <a:pathLst>
              <a:path w="679409" h="715852">
                <a:moveTo>
                  <a:pt x="0" y="0"/>
                </a:moveTo>
                <a:lnTo>
                  <a:pt x="679409" y="0"/>
                </a:lnTo>
                <a:lnTo>
                  <a:pt x="679409" y="715852"/>
                </a:lnTo>
                <a:lnTo>
                  <a:pt x="0" y="7158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5638836" y="1512147"/>
            <a:ext cx="3522309" cy="1981299"/>
          </a:xfrm>
          <a:custGeom>
            <a:avLst/>
            <a:gdLst/>
            <a:ahLst/>
            <a:cxnLst/>
            <a:rect l="l" t="t" r="r" b="b"/>
            <a:pathLst>
              <a:path w="3522309" h="1981299">
                <a:moveTo>
                  <a:pt x="0" y="0"/>
                </a:moveTo>
                <a:lnTo>
                  <a:pt x="3522309" y="0"/>
                </a:lnTo>
                <a:lnTo>
                  <a:pt x="3522309" y="1981299"/>
                </a:lnTo>
                <a:lnTo>
                  <a:pt x="0" y="1981299"/>
                </a:lnTo>
                <a:lnTo>
                  <a:pt x="0" y="0"/>
                </a:lnTo>
                <a:close/>
              </a:path>
            </a:pathLst>
          </a:custGeom>
          <a:blipFill>
            <a:blip r:embed="rId5">
              <a:alphaModFix amt="92000"/>
            </a:blip>
            <a:stretch>
              <a:fillRect/>
            </a:stretch>
          </a:blipFill>
        </p:spPr>
      </p:sp>
      <p:sp>
        <p:nvSpPr>
          <p:cNvPr id="10" name="Freeform 10"/>
          <p:cNvSpPr/>
          <p:nvPr/>
        </p:nvSpPr>
        <p:spPr>
          <a:xfrm>
            <a:off x="5631811" y="3493446"/>
            <a:ext cx="3529334" cy="1813404"/>
          </a:xfrm>
          <a:custGeom>
            <a:avLst/>
            <a:gdLst/>
            <a:ahLst/>
            <a:cxnLst/>
            <a:rect l="l" t="t" r="r" b="b"/>
            <a:pathLst>
              <a:path w="3529334" h="1813404">
                <a:moveTo>
                  <a:pt x="0" y="0"/>
                </a:moveTo>
                <a:lnTo>
                  <a:pt x="3529334" y="0"/>
                </a:lnTo>
                <a:lnTo>
                  <a:pt x="3529334" y="1813404"/>
                </a:lnTo>
                <a:lnTo>
                  <a:pt x="0" y="1813404"/>
                </a:lnTo>
                <a:lnTo>
                  <a:pt x="0" y="0"/>
                </a:lnTo>
                <a:close/>
              </a:path>
            </a:pathLst>
          </a:custGeom>
          <a:blipFill>
            <a:blip r:embed="rId6"/>
            <a:stretch>
              <a:fillRect b="-9233"/>
            </a:stretch>
          </a:blipFill>
        </p:spPr>
      </p:sp>
      <p:sp>
        <p:nvSpPr>
          <p:cNvPr id="11" name="TextBox 11"/>
          <p:cNvSpPr txBox="1"/>
          <p:nvPr/>
        </p:nvSpPr>
        <p:spPr>
          <a:xfrm>
            <a:off x="487680" y="1622452"/>
            <a:ext cx="4608176" cy="5305191"/>
          </a:xfrm>
          <a:prstGeom prst="rect">
            <a:avLst/>
          </a:prstGeom>
        </p:spPr>
        <p:txBody>
          <a:bodyPr lIns="0" tIns="0" rIns="0" bIns="0" rtlCol="0" anchor="t">
            <a:spAutoFit/>
          </a:bodyPr>
          <a:lstStyle/>
          <a:p>
            <a:pPr algn="l">
              <a:lnSpc>
                <a:spcPts val="2399"/>
              </a:lnSpc>
            </a:pPr>
            <a:endParaRPr dirty="0"/>
          </a:p>
          <a:p>
            <a:pPr algn="l">
              <a:lnSpc>
                <a:spcPts val="2040"/>
              </a:lnSpc>
            </a:pPr>
            <a:endParaRPr dirty="0"/>
          </a:p>
          <a:p>
            <a:pPr marL="225139" lvl="1" indent="-112569" algn="l">
              <a:lnSpc>
                <a:spcPts val="2099"/>
              </a:lnSpc>
              <a:buFont typeface="Arial"/>
              <a:buChar char="•"/>
            </a:pPr>
            <a:r>
              <a:rPr lang="en-US" sz="1749" dirty="0">
                <a:solidFill>
                  <a:srgbClr val="000000"/>
                </a:solidFill>
                <a:latin typeface="Calibri (MS)"/>
                <a:ea typeface="Calibri (MS)"/>
                <a:cs typeface="Calibri (MS)"/>
                <a:sym typeface="Calibri (MS)"/>
              </a:rPr>
              <a:t>Convert road traffic pressure into clean electricity.</a:t>
            </a:r>
          </a:p>
          <a:p>
            <a:pPr marL="225139" lvl="1" indent="-112569" algn="l">
              <a:lnSpc>
                <a:spcPts val="2099"/>
              </a:lnSpc>
              <a:buFont typeface="Arial"/>
              <a:buChar char="•"/>
            </a:pPr>
            <a:r>
              <a:rPr lang="en-US" sz="1749" dirty="0">
                <a:solidFill>
                  <a:srgbClr val="000000"/>
                </a:solidFill>
                <a:latin typeface="Calibri (MS)"/>
                <a:ea typeface="Calibri (MS)"/>
                <a:cs typeface="Calibri (MS)"/>
                <a:sym typeface="Calibri (MS)"/>
              </a:rPr>
              <a:t>Reduce dependency on traditional power sources.</a:t>
            </a:r>
          </a:p>
          <a:p>
            <a:pPr marL="225139" lvl="1" indent="-112569" algn="l">
              <a:lnSpc>
                <a:spcPts val="2099"/>
              </a:lnSpc>
              <a:buFont typeface="Arial"/>
              <a:buChar char="•"/>
            </a:pPr>
            <a:r>
              <a:rPr lang="en-US" sz="1749" dirty="0">
                <a:solidFill>
                  <a:srgbClr val="000000"/>
                </a:solidFill>
                <a:latin typeface="Calibri (MS)"/>
                <a:ea typeface="Calibri (MS)"/>
                <a:cs typeface="Calibri (MS)"/>
                <a:sym typeface="Calibri (MS)"/>
              </a:rPr>
              <a:t>Support smart city &amp; sustainability goals</a:t>
            </a:r>
          </a:p>
          <a:p>
            <a:pPr marL="225139" lvl="1" indent="-112569" algn="l">
              <a:lnSpc>
                <a:spcPts val="2099"/>
              </a:lnSpc>
              <a:buFont typeface="Arial"/>
              <a:buChar char="•"/>
            </a:pPr>
            <a:r>
              <a:rPr lang="en-US" sz="1749" dirty="0">
                <a:solidFill>
                  <a:srgbClr val="000000"/>
                </a:solidFill>
                <a:latin typeface="Calibri (MS)"/>
                <a:ea typeface="Calibri (MS)"/>
                <a:cs typeface="Calibri (MS)"/>
                <a:sym typeface="Calibri (MS)"/>
              </a:rPr>
              <a:t>Utilize existing road infrastructure with minimal disruption.</a:t>
            </a:r>
          </a:p>
          <a:p>
            <a:pPr algn="l">
              <a:lnSpc>
                <a:spcPts val="2399"/>
              </a:lnSpc>
            </a:pPr>
            <a:endParaRPr lang="en-US" sz="1749" dirty="0">
              <a:solidFill>
                <a:srgbClr val="000000"/>
              </a:solidFill>
              <a:latin typeface="Calibri (MS)"/>
              <a:ea typeface="Calibri (MS)"/>
              <a:cs typeface="Calibri (MS)"/>
              <a:sym typeface="Calibri (MS)"/>
            </a:endParaRPr>
          </a:p>
          <a:p>
            <a:pPr algn="l">
              <a:lnSpc>
                <a:spcPts val="2399"/>
              </a:lnSpc>
            </a:pPr>
            <a:endParaRPr lang="en-US" sz="1749" dirty="0">
              <a:solidFill>
                <a:srgbClr val="000000"/>
              </a:solidFill>
              <a:latin typeface="Calibri (MS)"/>
              <a:ea typeface="Calibri (MS)"/>
              <a:cs typeface="Calibri (MS)"/>
              <a:sym typeface="Calibri (MS)"/>
            </a:endParaRPr>
          </a:p>
          <a:p>
            <a:pPr marL="225139" lvl="1" indent="-112569" algn="l">
              <a:lnSpc>
                <a:spcPts val="2099"/>
              </a:lnSpc>
              <a:buFont typeface="Arial"/>
              <a:buChar char="•"/>
            </a:pPr>
            <a:r>
              <a:rPr lang="en-US" sz="1749" dirty="0">
                <a:solidFill>
                  <a:srgbClr val="000000"/>
                </a:solidFill>
                <a:latin typeface="Calibri (MS)"/>
                <a:ea typeface="Calibri (MS)"/>
                <a:cs typeface="Calibri (MS)"/>
                <a:sym typeface="Calibri (MS)"/>
              </a:rPr>
              <a:t>Direct Sales: Selling piezoelectric road modules to governments &amp; contractors.</a:t>
            </a:r>
          </a:p>
          <a:p>
            <a:pPr marL="225139" lvl="1" indent="-112569" algn="l">
              <a:lnSpc>
                <a:spcPts val="2099"/>
              </a:lnSpc>
              <a:buFont typeface="Arial"/>
              <a:buChar char="•"/>
            </a:pPr>
            <a:r>
              <a:rPr lang="en-US" sz="1749" dirty="0">
                <a:solidFill>
                  <a:srgbClr val="000000"/>
                </a:solidFill>
                <a:latin typeface="Calibri (MS)"/>
                <a:ea typeface="Calibri (MS)"/>
                <a:cs typeface="Calibri (MS)"/>
                <a:sym typeface="Calibri (MS)"/>
              </a:rPr>
              <a:t>Energy Sales: Supplying generated electricity to the grid or public utilities.</a:t>
            </a:r>
          </a:p>
          <a:p>
            <a:pPr marL="225139" lvl="1" indent="-112569" algn="l">
              <a:lnSpc>
                <a:spcPts val="2099"/>
              </a:lnSpc>
              <a:buFont typeface="Arial"/>
              <a:buChar char="•"/>
            </a:pPr>
            <a:r>
              <a:rPr lang="en-US" sz="1749" dirty="0">
                <a:solidFill>
                  <a:srgbClr val="000000"/>
                </a:solidFill>
                <a:latin typeface="Calibri (MS)"/>
                <a:ea typeface="Calibri (MS)"/>
                <a:cs typeface="Calibri (MS)"/>
                <a:sym typeface="Calibri (MS)"/>
              </a:rPr>
              <a:t>Service Contracts: Maintenance &amp; performance monitoring.</a:t>
            </a:r>
          </a:p>
          <a:p>
            <a:pPr marL="225139" lvl="1" indent="-112569" algn="l">
              <a:lnSpc>
                <a:spcPts val="2099"/>
              </a:lnSpc>
              <a:buFont typeface="Arial"/>
              <a:buChar char="•"/>
            </a:pPr>
            <a:r>
              <a:rPr lang="en-US" sz="1749" dirty="0">
                <a:solidFill>
                  <a:srgbClr val="000000"/>
                </a:solidFill>
                <a:latin typeface="Calibri (MS)"/>
                <a:ea typeface="Calibri (MS)"/>
                <a:cs typeface="Calibri (MS)"/>
                <a:sym typeface="Calibri (MS)"/>
              </a:rPr>
              <a:t>Partnerships: Collaborations with smart city and renewable energy projects.</a:t>
            </a:r>
          </a:p>
          <a:p>
            <a:pPr algn="l">
              <a:lnSpc>
                <a:spcPts val="2040"/>
              </a:lnSpc>
            </a:pPr>
            <a:endParaRPr lang="en-US" sz="1749" dirty="0">
              <a:solidFill>
                <a:srgbClr val="000000"/>
              </a:solidFill>
              <a:latin typeface="Calibri (MS)"/>
              <a:ea typeface="Calibri (MS)"/>
              <a:cs typeface="Calibri (MS)"/>
              <a:sym typeface="Calibri (MS)"/>
            </a:endParaRPr>
          </a:p>
        </p:txBody>
      </p:sp>
      <p:sp>
        <p:nvSpPr>
          <p:cNvPr id="12" name="TextBox 12"/>
          <p:cNvSpPr txBox="1"/>
          <p:nvPr/>
        </p:nvSpPr>
        <p:spPr>
          <a:xfrm>
            <a:off x="259497" y="1723794"/>
            <a:ext cx="1957621" cy="361971"/>
          </a:xfrm>
          <a:prstGeom prst="rect">
            <a:avLst/>
          </a:prstGeom>
        </p:spPr>
        <p:txBody>
          <a:bodyPr lIns="0" tIns="0" rIns="0" bIns="0" rtlCol="0" anchor="t">
            <a:spAutoFit/>
          </a:bodyPr>
          <a:lstStyle/>
          <a:p>
            <a:pPr algn="ctr">
              <a:lnSpc>
                <a:spcPts val="2520"/>
              </a:lnSpc>
              <a:spcBef>
                <a:spcPct val="0"/>
              </a:spcBef>
            </a:pPr>
            <a:r>
              <a:rPr lang="en-US" sz="2100" b="1">
                <a:solidFill>
                  <a:srgbClr val="000000"/>
                </a:solidFill>
                <a:latin typeface="Calibri (MS) Bold"/>
                <a:ea typeface="Calibri (MS) Bold"/>
                <a:cs typeface="Calibri (MS) Bold"/>
                <a:sym typeface="Calibri (MS) Bold"/>
              </a:rPr>
              <a:t>Value Proposition</a:t>
            </a:r>
          </a:p>
        </p:txBody>
      </p:sp>
      <p:sp>
        <p:nvSpPr>
          <p:cNvPr id="13" name="TextBox 13"/>
          <p:cNvSpPr txBox="1"/>
          <p:nvPr/>
        </p:nvSpPr>
        <p:spPr>
          <a:xfrm>
            <a:off x="259496" y="4094062"/>
            <a:ext cx="1957621" cy="320601"/>
          </a:xfrm>
          <a:prstGeom prst="rect">
            <a:avLst/>
          </a:prstGeom>
        </p:spPr>
        <p:txBody>
          <a:bodyPr wrap="square" lIns="0" tIns="0" rIns="0" bIns="0" rtlCol="0" anchor="t">
            <a:spAutoFit/>
          </a:bodyPr>
          <a:lstStyle/>
          <a:p>
            <a:pPr algn="ctr">
              <a:lnSpc>
                <a:spcPts val="2520"/>
              </a:lnSpc>
              <a:spcBef>
                <a:spcPct val="0"/>
              </a:spcBef>
            </a:pPr>
            <a:r>
              <a:rPr lang="en-US" sz="2100" b="1" dirty="0">
                <a:solidFill>
                  <a:srgbClr val="000000"/>
                </a:solidFill>
                <a:latin typeface="Calibri (MS) Bold"/>
                <a:ea typeface="Calibri (MS) Bold"/>
                <a:cs typeface="Calibri (MS) Bold"/>
                <a:sym typeface="Calibri (MS) Bold"/>
              </a:rPr>
              <a:t>Revenue Streams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26080" y="1578145"/>
            <a:ext cx="1792224" cy="5852160"/>
          </a:xfrm>
          <a:custGeom>
            <a:avLst/>
            <a:gdLst/>
            <a:ahLst/>
            <a:cxnLst/>
            <a:rect l="l" t="t" r="r" b="b"/>
            <a:pathLst>
              <a:path w="1792224" h="5852160">
                <a:moveTo>
                  <a:pt x="0" y="0"/>
                </a:moveTo>
                <a:lnTo>
                  <a:pt x="1792224" y="0"/>
                </a:lnTo>
                <a:lnTo>
                  <a:pt x="1792224" y="5852160"/>
                </a:lnTo>
                <a:lnTo>
                  <a:pt x="0" y="5852160"/>
                </a:lnTo>
                <a:lnTo>
                  <a:pt x="0" y="0"/>
                </a:lnTo>
                <a:close/>
              </a:path>
            </a:pathLst>
          </a:custGeom>
          <a:blipFill>
            <a:blip r:embed="rId2"/>
            <a:stretch>
              <a:fillRect/>
            </a:stretch>
          </a:blipFill>
        </p:spPr>
      </p:sp>
      <p:sp>
        <p:nvSpPr>
          <p:cNvPr id="3" name="Freeform 3"/>
          <p:cNvSpPr/>
          <p:nvPr/>
        </p:nvSpPr>
        <p:spPr>
          <a:xfrm>
            <a:off x="5035296" y="1463040"/>
            <a:ext cx="1792224" cy="5852160"/>
          </a:xfrm>
          <a:custGeom>
            <a:avLst/>
            <a:gdLst/>
            <a:ahLst/>
            <a:cxnLst/>
            <a:rect l="l" t="t" r="r" b="b"/>
            <a:pathLst>
              <a:path w="1792224" h="5852160">
                <a:moveTo>
                  <a:pt x="0" y="0"/>
                </a:moveTo>
                <a:lnTo>
                  <a:pt x="1792224" y="0"/>
                </a:lnTo>
                <a:lnTo>
                  <a:pt x="1792224" y="5852160"/>
                </a:lnTo>
                <a:lnTo>
                  <a:pt x="0" y="5852160"/>
                </a:lnTo>
                <a:lnTo>
                  <a:pt x="0" y="0"/>
                </a:lnTo>
                <a:close/>
              </a:path>
            </a:pathLst>
          </a:custGeom>
          <a:blipFill>
            <a:blip r:embed="rId2"/>
            <a:stretch>
              <a:fillRect/>
            </a:stretch>
          </a:blipFill>
        </p:spPr>
      </p:sp>
      <p:sp>
        <p:nvSpPr>
          <p:cNvPr id="4" name="Freeform 4"/>
          <p:cNvSpPr/>
          <p:nvPr/>
        </p:nvSpPr>
        <p:spPr>
          <a:xfrm>
            <a:off x="2926080" y="369750"/>
            <a:ext cx="3901440" cy="723540"/>
          </a:xfrm>
          <a:custGeom>
            <a:avLst/>
            <a:gdLst/>
            <a:ahLst/>
            <a:cxnLst/>
            <a:rect l="l" t="t" r="r" b="b"/>
            <a:pathLst>
              <a:path w="3901440" h="723540">
                <a:moveTo>
                  <a:pt x="0" y="0"/>
                </a:moveTo>
                <a:lnTo>
                  <a:pt x="3901440" y="0"/>
                </a:lnTo>
                <a:lnTo>
                  <a:pt x="3901440" y="723540"/>
                </a:lnTo>
                <a:lnTo>
                  <a:pt x="0" y="723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589</Words>
  <Application>Microsoft Office PowerPoint</Application>
  <PresentationFormat>Custom</PresentationFormat>
  <Paragraphs>64</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IBM Plex Sans</vt:lpstr>
      <vt:lpstr>Calibri (MS)</vt:lpstr>
      <vt:lpstr>Arial</vt:lpstr>
      <vt:lpstr>Calibri</vt:lpstr>
      <vt:lpstr>Calibri (MS) Bold</vt:lpstr>
      <vt:lpstr>IBM Plex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Title.pptx</dc:title>
  <cp:lastModifiedBy>KABILAN N</cp:lastModifiedBy>
  <cp:revision>3</cp:revision>
  <dcterms:created xsi:type="dcterms:W3CDTF">2006-08-16T00:00:00Z</dcterms:created>
  <dcterms:modified xsi:type="dcterms:W3CDTF">2025-08-21T16:30:52Z</dcterms:modified>
  <dc:identifier>DAGwGu3qgo4</dc:identifier>
</cp:coreProperties>
</file>